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56" r:id="rId2"/>
    <p:sldId id="275" r:id="rId3"/>
    <p:sldId id="265" r:id="rId4"/>
    <p:sldId id="264" r:id="rId5"/>
    <p:sldId id="273" r:id="rId6"/>
    <p:sldId id="266" r:id="rId7"/>
    <p:sldId id="274" r:id="rId8"/>
    <p:sldId id="284" r:id="rId9"/>
    <p:sldId id="257" r:id="rId10"/>
    <p:sldId id="285" r:id="rId11"/>
    <p:sldId id="299" r:id="rId12"/>
    <p:sldId id="300" r:id="rId13"/>
    <p:sldId id="306" r:id="rId14"/>
    <p:sldId id="298" r:id="rId15"/>
    <p:sldId id="277" r:id="rId16"/>
    <p:sldId id="287" r:id="rId17"/>
    <p:sldId id="278" r:id="rId18"/>
    <p:sldId id="279" r:id="rId19"/>
    <p:sldId id="280" r:id="rId20"/>
    <p:sldId id="282" r:id="rId21"/>
    <p:sldId id="283" r:id="rId22"/>
    <p:sldId id="276" r:id="rId23"/>
    <p:sldId id="294" r:id="rId24"/>
    <p:sldId id="293" r:id="rId25"/>
    <p:sldId id="286" r:id="rId26"/>
    <p:sldId id="288" r:id="rId27"/>
    <p:sldId id="289" r:id="rId28"/>
    <p:sldId id="303" r:id="rId29"/>
    <p:sldId id="304" r:id="rId30"/>
    <p:sldId id="305" r:id="rId31"/>
    <p:sldId id="258" r:id="rId32"/>
    <p:sldId id="292" r:id="rId33"/>
    <p:sldId id="310" r:id="rId34"/>
    <p:sldId id="311" r:id="rId35"/>
    <p:sldId id="321" r:id="rId36"/>
    <p:sldId id="259" r:id="rId37"/>
    <p:sldId id="301" r:id="rId38"/>
    <p:sldId id="302" r:id="rId39"/>
    <p:sldId id="322" r:id="rId40"/>
    <p:sldId id="260" r:id="rId41"/>
    <p:sldId id="290" r:id="rId42"/>
    <p:sldId id="291" r:id="rId43"/>
    <p:sldId id="295" r:id="rId44"/>
    <p:sldId id="316" r:id="rId45"/>
    <p:sldId id="323" r:id="rId46"/>
    <p:sldId id="324" r:id="rId47"/>
    <p:sldId id="325" r:id="rId48"/>
    <p:sldId id="320" r:id="rId49"/>
    <p:sldId id="329" r:id="rId50"/>
    <p:sldId id="330" r:id="rId51"/>
    <p:sldId id="331" r:id="rId52"/>
    <p:sldId id="332" r:id="rId53"/>
    <p:sldId id="267" r:id="rId54"/>
    <p:sldId id="314" r:id="rId55"/>
    <p:sldId id="319" r:id="rId56"/>
    <p:sldId id="318" r:id="rId57"/>
    <p:sldId id="268" r:id="rId58"/>
    <p:sldId id="312" r:id="rId59"/>
    <p:sldId id="263" r:id="rId60"/>
    <p:sldId id="313" r:id="rId61"/>
    <p:sldId id="327" r:id="rId62"/>
    <p:sldId id="328" r:id="rId63"/>
    <p:sldId id="261" r:id="rId64"/>
    <p:sldId id="309" r:id="rId65"/>
    <p:sldId id="307" r:id="rId66"/>
    <p:sldId id="308" r:id="rId67"/>
    <p:sldId id="262" r:id="rId68"/>
    <p:sldId id="297" r:id="rId69"/>
    <p:sldId id="296" r:id="rId70"/>
    <p:sldId id="317" r:id="rId71"/>
    <p:sldId id="326" r:id="rId72"/>
    <p:sldId id="269" r:id="rId73"/>
    <p:sldId id="334" r:id="rId74"/>
    <p:sldId id="335" r:id="rId75"/>
    <p:sldId id="336" r:id="rId76"/>
    <p:sldId id="337" r:id="rId77"/>
    <p:sldId id="338" r:id="rId78"/>
    <p:sldId id="339" r:id="rId79"/>
    <p:sldId id="342" r:id="rId80"/>
    <p:sldId id="341" r:id="rId81"/>
    <p:sldId id="343" r:id="rId82"/>
    <p:sldId id="344" r:id="rId83"/>
    <p:sldId id="345" r:id="rId84"/>
    <p:sldId id="346" r:id="rId85"/>
    <p:sldId id="353" r:id="rId86"/>
    <p:sldId id="271" r:id="rId87"/>
    <p:sldId id="348" r:id="rId88"/>
    <p:sldId id="340" r:id="rId89"/>
    <p:sldId id="354" r:id="rId90"/>
    <p:sldId id="355" r:id="rId91"/>
    <p:sldId id="347" r:id="rId92"/>
    <p:sldId id="272" r:id="rId93"/>
    <p:sldId id="270" r:id="rId94"/>
    <p:sldId id="351" r:id="rId95"/>
    <p:sldId id="349" r:id="rId96"/>
    <p:sldId id="350" r:id="rId97"/>
    <p:sldId id="352"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ara TM5198" initials="MT" lastIdx="9" clrIdx="0">
    <p:extLst>
      <p:ext uri="{19B8F6BF-5375-455C-9EA6-DF929625EA0E}">
        <p15:presenceInfo xmlns:p15="http://schemas.microsoft.com/office/powerpoint/2012/main" userId="6011bd0bf8874a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1-10T20:16:01.991" idx="2">
    <p:pos x="3939" y="2746"/>
    <p:text>html is in essence a house.
a poverty house yes, with only html imagine living in a concrete house, without any windows or doors. The wind can blow in and you are cold at night.</p:text>
    <p:extLst>
      <p:ext uri="{C676402C-5697-4E1C-873F-D02D1690AC5C}">
        <p15:threadingInfo xmlns:p15="http://schemas.microsoft.com/office/powerpoint/2012/main" timeZoneBias="-120"/>
      </p:ext>
    </p:extLst>
  </p:cm>
  <p:cm authorId="1" dt="2024-11-10T20:23:40.702" idx="6">
    <p:pos x="3520" y="657"/>
    <p:text>(I will use this interchangeably during this course)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11-10T20:17:41.398" idx="4">
    <p:pos x="2756" y="1535"/>
    <p:text>If you take the house discussed in the previous slide, which is a basic example of what RAW HTML  is, and then add CSS to it, you will get a better house.
This house will now have doors and windows, keeping our the cold. The house will now have painted walls preventing rust, moss and mold. The more unique the design, the more you come across as BOLD.
The house can then get bigger walls and turn the path into a road.</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11-10T20:30:45.278" idx="7">
    <p:pos x="446" y="2233"/>
    <p:text>In minecraft, it was considered a must for a chest sorter and a auto-smelter to be in every house I built.</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11-18T22:45:36.422" idx="8">
    <p:pos x="2896" y="2803"/>
    <p:text>In VSCODE, after you created a new html file, type in "!" to prompt VSC to create a new boilerplate for you.</p:text>
    <p:extLst>
      <p:ext uri="{C676402C-5697-4E1C-873F-D02D1690AC5C}">
        <p15:threadingInfo xmlns:p15="http://schemas.microsoft.com/office/powerpoint/2012/main" timeZoneBias="-120"/>
      </p:ext>
    </p:extLst>
  </p:cm>
  <p:cm authorId="1" dt="2024-11-18T22:46:34.320" idx="9">
    <p:pos x="10" y="10"/>
    <p:text>This example is a slight upgrade to the boilerplate that i used in this course for the video game project.
The extra elements are the link, scripts, canvas and divs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574B85-20B1-4AFE-B446-B751D678434C}" type="datetimeFigureOut">
              <a:rPr lang="en-US" smtClean="0"/>
              <a:t>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7343D-D87A-4AC8-BD62-38DAF8BBE0B8}" type="slidenum">
              <a:rPr lang="en-US" smtClean="0"/>
              <a:t>‹#›</a:t>
            </a:fld>
            <a:endParaRPr lang="en-US" dirty="0"/>
          </a:p>
        </p:txBody>
      </p:sp>
    </p:spTree>
    <p:extLst>
      <p:ext uri="{BB962C8B-B14F-4D97-AF65-F5344CB8AC3E}">
        <p14:creationId xmlns:p14="http://schemas.microsoft.com/office/powerpoint/2010/main" val="2866566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37343D-D87A-4AC8-BD62-38DAF8BBE0B8}" type="slidenum">
              <a:rPr lang="en-US" smtClean="0"/>
              <a:t>29</a:t>
            </a:fld>
            <a:endParaRPr lang="en-US" dirty="0"/>
          </a:p>
        </p:txBody>
      </p:sp>
    </p:spTree>
    <p:extLst>
      <p:ext uri="{BB962C8B-B14F-4D97-AF65-F5344CB8AC3E}">
        <p14:creationId xmlns:p14="http://schemas.microsoft.com/office/powerpoint/2010/main" val="1199516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4184775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313487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2745338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2699868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1479329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3150767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1325590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1498264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283438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1472174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3784014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70329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23398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329398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4201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3037495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EB3B57-1E06-45E4-8EF9-8CE590468846}" type="datetimeFigureOut">
              <a:rPr lang="en-US" smtClean="0"/>
              <a:t>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5330E1-F0F0-4673-B56F-BEE502BD0713}" type="slidenum">
              <a:rPr lang="en-US" smtClean="0"/>
              <a:t>‹#›</a:t>
            </a:fld>
            <a:endParaRPr lang="en-US" dirty="0"/>
          </a:p>
        </p:txBody>
      </p:sp>
    </p:spTree>
    <p:extLst>
      <p:ext uri="{BB962C8B-B14F-4D97-AF65-F5344CB8AC3E}">
        <p14:creationId xmlns:p14="http://schemas.microsoft.com/office/powerpoint/2010/main" val="4079112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DEB3B57-1E06-45E4-8EF9-8CE590468846}" type="datetimeFigureOut">
              <a:rPr lang="en-US" smtClean="0"/>
              <a:t>12/8/2024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05330E1-F0F0-4673-B56F-BEE502BD0713}" type="slidenum">
              <a:rPr lang="en-US" smtClean="0"/>
              <a:t>‹#›</a:t>
            </a:fld>
            <a:endParaRPr lang="en-US" dirty="0"/>
          </a:p>
        </p:txBody>
      </p:sp>
    </p:spTree>
    <p:extLst>
      <p:ext uri="{BB962C8B-B14F-4D97-AF65-F5344CB8AC3E}">
        <p14:creationId xmlns:p14="http://schemas.microsoft.com/office/powerpoint/2010/main" val="15870081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5332-C2BB-48AF-A7C0-C2955F927BFB}"/>
              </a:ext>
            </a:extLst>
          </p:cNvPr>
          <p:cNvSpPr>
            <a:spLocks noGrp="1"/>
          </p:cNvSpPr>
          <p:nvPr>
            <p:ph type="ctrTitle"/>
          </p:nvPr>
        </p:nvSpPr>
        <p:spPr>
          <a:xfrm>
            <a:off x="1075267" y="284162"/>
            <a:ext cx="9592733" cy="2967037"/>
          </a:xfrm>
        </p:spPr>
        <p:txBody>
          <a:bodyPr/>
          <a:lstStyle/>
          <a:p>
            <a:r>
              <a:rPr lang="en-US" dirty="0"/>
              <a:t>Website Mastery: Breaking the Jargon.</a:t>
            </a:r>
          </a:p>
        </p:txBody>
      </p:sp>
      <p:sp>
        <p:nvSpPr>
          <p:cNvPr id="3" name="Subtitle 2">
            <a:extLst>
              <a:ext uri="{FF2B5EF4-FFF2-40B4-BE49-F238E27FC236}">
                <a16:creationId xmlns:a16="http://schemas.microsoft.com/office/drawing/2014/main" id="{B9AD946F-F4F8-416C-8AF8-97B07A7D999D}"/>
              </a:ext>
            </a:extLst>
          </p:cNvPr>
          <p:cNvSpPr>
            <a:spLocks noGrp="1"/>
          </p:cNvSpPr>
          <p:nvPr>
            <p:ph type="subTitle" idx="1"/>
          </p:nvPr>
        </p:nvSpPr>
        <p:spPr>
          <a:xfrm>
            <a:off x="567267" y="3754436"/>
            <a:ext cx="3928533" cy="1655761"/>
          </a:xfrm>
        </p:spPr>
        <p:txBody>
          <a:bodyPr>
            <a:normAutofit fontScale="77500" lnSpcReduction="20000"/>
          </a:bodyPr>
          <a:lstStyle/>
          <a:p>
            <a:r>
              <a:rPr lang="en-US" sz="2900" dirty="0"/>
              <a:t>Over 6 languages covered</a:t>
            </a:r>
          </a:p>
          <a:p>
            <a:endParaRPr lang="en-US" dirty="0"/>
          </a:p>
          <a:p>
            <a:r>
              <a:rPr lang="en-US" i="1" dirty="0"/>
              <a:t>By the end of this course you will be able to launch your own website, GUARANTEED.</a:t>
            </a:r>
          </a:p>
        </p:txBody>
      </p:sp>
      <p:sp>
        <p:nvSpPr>
          <p:cNvPr id="4" name="Subtitle 2">
            <a:extLst>
              <a:ext uri="{FF2B5EF4-FFF2-40B4-BE49-F238E27FC236}">
                <a16:creationId xmlns:a16="http://schemas.microsoft.com/office/drawing/2014/main" id="{A0E1AC7B-5F8C-492C-8508-C96CB3198D3D}"/>
              </a:ext>
            </a:extLst>
          </p:cNvPr>
          <p:cNvSpPr txBox="1">
            <a:spLocks/>
          </p:cNvSpPr>
          <p:nvPr/>
        </p:nvSpPr>
        <p:spPr>
          <a:xfrm>
            <a:off x="5901268" y="4186237"/>
            <a:ext cx="4030133"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Over 10 Advanced Topics</a:t>
            </a:r>
            <a:br>
              <a:rPr lang="en-US" dirty="0"/>
            </a:br>
            <a:r>
              <a:rPr lang="en-US" dirty="0"/>
              <a:t>Including AJAX, Database Support, Cyber Security, much more</a:t>
            </a:r>
          </a:p>
        </p:txBody>
      </p:sp>
      <p:sp>
        <p:nvSpPr>
          <p:cNvPr id="5" name="TextBox 4">
            <a:extLst>
              <a:ext uri="{FF2B5EF4-FFF2-40B4-BE49-F238E27FC236}">
                <a16:creationId xmlns:a16="http://schemas.microsoft.com/office/drawing/2014/main" id="{E9C74AF1-8837-41C4-87F1-92A84EFC8EEF}"/>
              </a:ext>
            </a:extLst>
          </p:cNvPr>
          <p:cNvSpPr txBox="1"/>
          <p:nvPr/>
        </p:nvSpPr>
        <p:spPr>
          <a:xfrm>
            <a:off x="8525933" y="5935133"/>
            <a:ext cx="3530600" cy="369332"/>
          </a:xfrm>
          <a:prstGeom prst="rect">
            <a:avLst/>
          </a:prstGeom>
          <a:noFill/>
        </p:spPr>
        <p:txBody>
          <a:bodyPr wrap="square" rtlCol="0">
            <a:spAutoFit/>
          </a:bodyPr>
          <a:lstStyle/>
          <a:p>
            <a:r>
              <a:rPr lang="en-US" dirty="0"/>
              <a:t>By Hassan ibn La’ Ahad</a:t>
            </a:r>
          </a:p>
        </p:txBody>
      </p:sp>
    </p:spTree>
    <p:extLst>
      <p:ext uri="{BB962C8B-B14F-4D97-AF65-F5344CB8AC3E}">
        <p14:creationId xmlns:p14="http://schemas.microsoft.com/office/powerpoint/2010/main" val="364021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3112-DFA7-4929-92F1-85E99AB11575}"/>
              </a:ext>
            </a:extLst>
          </p:cNvPr>
          <p:cNvSpPr>
            <a:spLocks noGrp="1"/>
          </p:cNvSpPr>
          <p:nvPr>
            <p:ph type="title"/>
          </p:nvPr>
        </p:nvSpPr>
        <p:spPr/>
        <p:txBody>
          <a:bodyPr/>
          <a:lstStyle/>
          <a:p>
            <a:r>
              <a:rPr lang="en-US" dirty="0"/>
              <a:t>Websites that use JavaScript(frontend) and Php(backend)</a:t>
            </a:r>
          </a:p>
        </p:txBody>
      </p:sp>
      <p:pic>
        <p:nvPicPr>
          <p:cNvPr id="5" name="Picture 4">
            <a:extLst>
              <a:ext uri="{FF2B5EF4-FFF2-40B4-BE49-F238E27FC236}">
                <a16:creationId xmlns:a16="http://schemas.microsoft.com/office/drawing/2014/main" id="{87FE1E10-3371-4F86-AA8B-59FF374D6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227" y="2765137"/>
            <a:ext cx="2745508" cy="2745508"/>
          </a:xfrm>
          <a:prstGeom prst="rect">
            <a:avLst/>
          </a:prstGeom>
        </p:spPr>
      </p:pic>
      <p:pic>
        <p:nvPicPr>
          <p:cNvPr id="11" name="Picture 10">
            <a:extLst>
              <a:ext uri="{FF2B5EF4-FFF2-40B4-BE49-F238E27FC236}">
                <a16:creationId xmlns:a16="http://schemas.microsoft.com/office/drawing/2014/main" id="{A4ECDB93-37D2-46EE-BADD-ED4E4095E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74" y="2367689"/>
            <a:ext cx="4677428" cy="1038370"/>
          </a:xfrm>
          <a:prstGeom prst="rect">
            <a:avLst/>
          </a:prstGeom>
        </p:spPr>
      </p:pic>
      <p:pic>
        <p:nvPicPr>
          <p:cNvPr id="13" name="Picture 12">
            <a:extLst>
              <a:ext uri="{FF2B5EF4-FFF2-40B4-BE49-F238E27FC236}">
                <a16:creationId xmlns:a16="http://schemas.microsoft.com/office/drawing/2014/main" id="{56DF63B6-5E62-49D0-ABD6-42D49EAAE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982" y="3284322"/>
            <a:ext cx="1778000" cy="889000"/>
          </a:xfrm>
          <a:prstGeom prst="rect">
            <a:avLst/>
          </a:prstGeom>
        </p:spPr>
      </p:pic>
      <p:sp>
        <p:nvSpPr>
          <p:cNvPr id="17" name="Rectangle 16">
            <a:extLst>
              <a:ext uri="{FF2B5EF4-FFF2-40B4-BE49-F238E27FC236}">
                <a16:creationId xmlns:a16="http://schemas.microsoft.com/office/drawing/2014/main" id="{50C2F504-1312-439D-BE9D-FBBE70860535}"/>
              </a:ext>
            </a:extLst>
          </p:cNvPr>
          <p:cNvSpPr/>
          <p:nvPr/>
        </p:nvSpPr>
        <p:spPr>
          <a:xfrm>
            <a:off x="8458563" y="5575300"/>
            <a:ext cx="4097841" cy="523220"/>
          </a:xfrm>
          <a:prstGeom prst="rect">
            <a:avLst/>
          </a:prstGeom>
          <a:noFill/>
        </p:spPr>
        <p:txBody>
          <a:bodyPr wrap="square" lIns="91440" tIns="45720" rIns="91440" bIns="45720">
            <a:spAutoFit/>
          </a:bodyPr>
          <a:lstStyle/>
          <a:p>
            <a:pPr algn="ctr"/>
            <a:r>
              <a:rPr lang="en-US" sz="2800" b="0" cap="none" spc="0" dirty="0">
                <a:ln w="0"/>
                <a:solidFill>
                  <a:srgbClr val="00B050"/>
                </a:solidFill>
                <a:effectLst/>
              </a:rPr>
              <a:t>Wiki: $12.8b</a:t>
            </a:r>
          </a:p>
        </p:txBody>
      </p:sp>
      <p:sp>
        <p:nvSpPr>
          <p:cNvPr id="19" name="Rectangle 18">
            <a:extLst>
              <a:ext uri="{FF2B5EF4-FFF2-40B4-BE49-F238E27FC236}">
                <a16:creationId xmlns:a16="http://schemas.microsoft.com/office/drawing/2014/main" id="{0B7EE9D7-6838-41D8-B9E9-96DDFB55E176}"/>
              </a:ext>
            </a:extLst>
          </p:cNvPr>
          <p:cNvSpPr/>
          <p:nvPr/>
        </p:nvSpPr>
        <p:spPr>
          <a:xfrm>
            <a:off x="201686" y="3438386"/>
            <a:ext cx="4097841" cy="523220"/>
          </a:xfrm>
          <a:prstGeom prst="rect">
            <a:avLst/>
          </a:prstGeom>
          <a:noFill/>
        </p:spPr>
        <p:txBody>
          <a:bodyPr wrap="square" lIns="91440" tIns="45720" rIns="91440" bIns="45720">
            <a:spAutoFit/>
          </a:bodyPr>
          <a:lstStyle/>
          <a:p>
            <a:pPr algn="ctr"/>
            <a:r>
              <a:rPr lang="en-US" sz="2800" b="0" cap="none" spc="0" dirty="0">
                <a:ln w="0"/>
                <a:solidFill>
                  <a:srgbClr val="00B050"/>
                </a:solidFill>
                <a:effectLst/>
              </a:rPr>
              <a:t>F: $50k</a:t>
            </a:r>
          </a:p>
        </p:txBody>
      </p:sp>
      <p:sp>
        <p:nvSpPr>
          <p:cNvPr id="20" name="Rectangle 19">
            <a:extLst>
              <a:ext uri="{FF2B5EF4-FFF2-40B4-BE49-F238E27FC236}">
                <a16:creationId xmlns:a16="http://schemas.microsoft.com/office/drawing/2014/main" id="{CAD7E6B1-7D32-4B2A-AF47-55D7BD4E86D9}"/>
              </a:ext>
            </a:extLst>
          </p:cNvPr>
          <p:cNvSpPr/>
          <p:nvPr/>
        </p:nvSpPr>
        <p:spPr>
          <a:xfrm>
            <a:off x="5075386" y="4237977"/>
            <a:ext cx="4097841" cy="523220"/>
          </a:xfrm>
          <a:prstGeom prst="rect">
            <a:avLst/>
          </a:prstGeom>
          <a:noFill/>
        </p:spPr>
        <p:txBody>
          <a:bodyPr wrap="square" lIns="91440" tIns="45720" rIns="91440" bIns="45720">
            <a:spAutoFit/>
          </a:bodyPr>
          <a:lstStyle/>
          <a:p>
            <a:pPr algn="ctr"/>
            <a:r>
              <a:rPr lang="en-US" sz="2800" b="0" cap="none" spc="0" dirty="0">
                <a:ln w="0"/>
                <a:solidFill>
                  <a:srgbClr val="00B050"/>
                </a:solidFill>
                <a:effectLst/>
              </a:rPr>
              <a:t>Etsy: $5.5b</a:t>
            </a:r>
          </a:p>
        </p:txBody>
      </p:sp>
    </p:spTree>
    <p:extLst>
      <p:ext uri="{BB962C8B-B14F-4D97-AF65-F5344CB8AC3E}">
        <p14:creationId xmlns:p14="http://schemas.microsoft.com/office/powerpoint/2010/main" val="234781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EE1F-8BC6-481E-9A34-53D7044712B2}"/>
              </a:ext>
            </a:extLst>
          </p:cNvPr>
          <p:cNvSpPr>
            <a:spLocks noGrp="1"/>
          </p:cNvSpPr>
          <p:nvPr>
            <p:ph type="title"/>
          </p:nvPr>
        </p:nvSpPr>
        <p:spPr/>
        <p:txBody>
          <a:bodyPr/>
          <a:lstStyle/>
          <a:p>
            <a:r>
              <a:rPr lang="en-US" dirty="0"/>
              <a:t>Web increases fame &amp; money, experience, or knowledge.</a:t>
            </a:r>
          </a:p>
        </p:txBody>
      </p:sp>
      <p:sp>
        <p:nvSpPr>
          <p:cNvPr id="4" name="Text Placeholder 3">
            <a:extLst>
              <a:ext uri="{FF2B5EF4-FFF2-40B4-BE49-F238E27FC236}">
                <a16:creationId xmlns:a16="http://schemas.microsoft.com/office/drawing/2014/main" id="{CFA70C0B-0C21-45B4-B0DD-6112D6BBE611}"/>
              </a:ext>
            </a:extLst>
          </p:cNvPr>
          <p:cNvSpPr>
            <a:spLocks noGrp="1"/>
          </p:cNvSpPr>
          <p:nvPr>
            <p:ph type="body" idx="1"/>
          </p:nvPr>
        </p:nvSpPr>
        <p:spPr/>
        <p:txBody>
          <a:bodyPr/>
          <a:lstStyle/>
          <a:p>
            <a:pPr algn="r"/>
            <a:r>
              <a:rPr lang="en-US" dirty="0"/>
              <a:t>Fame &amp; Money</a:t>
            </a:r>
          </a:p>
        </p:txBody>
      </p:sp>
      <p:sp>
        <p:nvSpPr>
          <p:cNvPr id="7" name="Text Placeholder 6">
            <a:extLst>
              <a:ext uri="{FF2B5EF4-FFF2-40B4-BE49-F238E27FC236}">
                <a16:creationId xmlns:a16="http://schemas.microsoft.com/office/drawing/2014/main" id="{4B87ECB7-D690-4E3F-9D76-33DFAC2C3B7F}"/>
              </a:ext>
            </a:extLst>
          </p:cNvPr>
          <p:cNvSpPr>
            <a:spLocks noGrp="1"/>
          </p:cNvSpPr>
          <p:nvPr>
            <p:ph type="body" sz="half" idx="15"/>
          </p:nvPr>
        </p:nvSpPr>
        <p:spPr/>
        <p:txBody>
          <a:bodyPr>
            <a:normAutofit lnSpcReduction="10000"/>
          </a:bodyPr>
          <a:lstStyle/>
          <a:p>
            <a:pPr algn="r"/>
            <a:r>
              <a:rPr lang="en-US" dirty="0"/>
              <a:t>If your desire is getting more views on your social media fast, a central blog website, is an amazing way to start your journey and have others view your timeline, especially if you are a serious artist.</a:t>
            </a:r>
          </a:p>
          <a:p>
            <a:pPr algn="r"/>
            <a:endParaRPr lang="en-US" dirty="0"/>
          </a:p>
          <a:p>
            <a:pPr algn="r"/>
            <a:r>
              <a:rPr lang="en-US" dirty="0"/>
              <a:t>Follow my Train of Thought</a:t>
            </a:r>
          </a:p>
          <a:p>
            <a:pPr algn="r"/>
            <a:r>
              <a:rPr lang="en-US" dirty="0"/>
              <a:t>With more fame, and an existing business, you guessed it: more clients, more reviews, more cash.</a:t>
            </a:r>
          </a:p>
        </p:txBody>
      </p:sp>
      <p:sp>
        <p:nvSpPr>
          <p:cNvPr id="5" name="Text Placeholder 4">
            <a:extLst>
              <a:ext uri="{FF2B5EF4-FFF2-40B4-BE49-F238E27FC236}">
                <a16:creationId xmlns:a16="http://schemas.microsoft.com/office/drawing/2014/main" id="{5E6F46E7-B495-4301-8A10-78B160F9704F}"/>
              </a:ext>
            </a:extLst>
          </p:cNvPr>
          <p:cNvSpPr>
            <a:spLocks noGrp="1"/>
          </p:cNvSpPr>
          <p:nvPr>
            <p:ph type="body" sz="quarter" idx="3"/>
          </p:nvPr>
        </p:nvSpPr>
        <p:spPr/>
        <p:txBody>
          <a:bodyPr/>
          <a:lstStyle/>
          <a:p>
            <a:pPr algn="ctr"/>
            <a:r>
              <a:rPr lang="en-US" dirty="0"/>
              <a:t>Experience</a:t>
            </a:r>
          </a:p>
        </p:txBody>
      </p:sp>
      <p:sp>
        <p:nvSpPr>
          <p:cNvPr id="8" name="Text Placeholder 7">
            <a:extLst>
              <a:ext uri="{FF2B5EF4-FFF2-40B4-BE49-F238E27FC236}">
                <a16:creationId xmlns:a16="http://schemas.microsoft.com/office/drawing/2014/main" id="{8C69EAAE-04AF-48F1-9538-3C46A8F1727D}"/>
              </a:ext>
            </a:extLst>
          </p:cNvPr>
          <p:cNvSpPr>
            <a:spLocks noGrp="1"/>
          </p:cNvSpPr>
          <p:nvPr>
            <p:ph type="body" sz="half" idx="16"/>
          </p:nvPr>
        </p:nvSpPr>
        <p:spPr/>
        <p:txBody>
          <a:bodyPr/>
          <a:lstStyle/>
          <a:p>
            <a:r>
              <a:rPr lang="en-US" dirty="0"/>
              <a:t>CV’s are so boring, most companies only use them to filter out people to lazy to submit one.</a:t>
            </a:r>
          </a:p>
          <a:p>
            <a:r>
              <a:rPr lang="en-US" dirty="0"/>
              <a:t>At the end of the day, the company might not even read yours or take it seriously!</a:t>
            </a:r>
          </a:p>
          <a:p>
            <a:endParaRPr lang="en-US" dirty="0"/>
          </a:p>
          <a:p>
            <a:r>
              <a:rPr lang="en-US" dirty="0"/>
              <a:t>Building a portfolio website has 304% better chances of landing a job in IT firms, or by any business that requires a website manager.</a:t>
            </a:r>
          </a:p>
        </p:txBody>
      </p:sp>
      <p:sp>
        <p:nvSpPr>
          <p:cNvPr id="6" name="Text Placeholder 5">
            <a:extLst>
              <a:ext uri="{FF2B5EF4-FFF2-40B4-BE49-F238E27FC236}">
                <a16:creationId xmlns:a16="http://schemas.microsoft.com/office/drawing/2014/main" id="{98254FF5-AF66-4088-9FE3-C35D290672A5}"/>
              </a:ext>
            </a:extLst>
          </p:cNvPr>
          <p:cNvSpPr>
            <a:spLocks noGrp="1"/>
          </p:cNvSpPr>
          <p:nvPr>
            <p:ph type="body" sz="quarter" idx="13"/>
          </p:nvPr>
        </p:nvSpPr>
        <p:spPr/>
        <p:txBody>
          <a:bodyPr/>
          <a:lstStyle/>
          <a:p>
            <a:r>
              <a:rPr lang="en-US" dirty="0"/>
              <a:t>Knowledge</a:t>
            </a:r>
          </a:p>
        </p:txBody>
      </p:sp>
      <p:sp>
        <p:nvSpPr>
          <p:cNvPr id="9" name="Text Placeholder 8">
            <a:extLst>
              <a:ext uri="{FF2B5EF4-FFF2-40B4-BE49-F238E27FC236}">
                <a16:creationId xmlns:a16="http://schemas.microsoft.com/office/drawing/2014/main" id="{56FA3840-8E90-4682-9EB8-C212DF05C793}"/>
              </a:ext>
            </a:extLst>
          </p:cNvPr>
          <p:cNvSpPr>
            <a:spLocks noGrp="1"/>
          </p:cNvSpPr>
          <p:nvPr>
            <p:ph type="body" sz="half" idx="17"/>
          </p:nvPr>
        </p:nvSpPr>
        <p:spPr/>
        <p:txBody>
          <a:bodyPr/>
          <a:lstStyle/>
          <a:p>
            <a:r>
              <a:rPr lang="en-US" dirty="0"/>
              <a:t>Websites can be made for foreign languages as well, coaching platforms can be built on any topic in the world.</a:t>
            </a:r>
          </a:p>
          <a:p>
            <a:r>
              <a:rPr lang="en-US" dirty="0"/>
              <a:t>You know the best way to study a difficult topic, so why not customize some code to fit your brains favorite way of retaining pattern and harnessing new information.</a:t>
            </a:r>
          </a:p>
        </p:txBody>
      </p:sp>
    </p:spTree>
    <p:extLst>
      <p:ext uri="{BB962C8B-B14F-4D97-AF65-F5344CB8AC3E}">
        <p14:creationId xmlns:p14="http://schemas.microsoft.com/office/powerpoint/2010/main" val="335283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8CFC0CD-8681-43BF-B442-C489B39BAB00}"/>
              </a:ext>
            </a:extLst>
          </p:cNvPr>
          <p:cNvSpPr/>
          <p:nvPr/>
        </p:nvSpPr>
        <p:spPr>
          <a:xfrm>
            <a:off x="138011" y="0"/>
            <a:ext cx="583845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Possible websites</a:t>
            </a:r>
          </a:p>
        </p:txBody>
      </p:sp>
      <p:sp>
        <p:nvSpPr>
          <p:cNvPr id="13" name="TextBox 12">
            <a:extLst>
              <a:ext uri="{FF2B5EF4-FFF2-40B4-BE49-F238E27FC236}">
                <a16:creationId xmlns:a16="http://schemas.microsoft.com/office/drawing/2014/main" id="{BC5EDD83-31EA-491C-B7A9-E8AD5D5DD3EE}"/>
              </a:ext>
            </a:extLst>
          </p:cNvPr>
          <p:cNvSpPr txBox="1"/>
          <p:nvPr/>
        </p:nvSpPr>
        <p:spPr>
          <a:xfrm rot="2355225">
            <a:off x="1034472" y="1751567"/>
            <a:ext cx="1902691" cy="369332"/>
          </a:xfrm>
          <a:prstGeom prst="rect">
            <a:avLst/>
          </a:prstGeom>
          <a:noFill/>
        </p:spPr>
        <p:txBody>
          <a:bodyPr wrap="square" rtlCol="0">
            <a:spAutoFit/>
          </a:bodyPr>
          <a:lstStyle/>
          <a:p>
            <a:r>
              <a:rPr lang="en-US" dirty="0"/>
              <a:t>Book club</a:t>
            </a:r>
          </a:p>
        </p:txBody>
      </p:sp>
      <p:sp>
        <p:nvSpPr>
          <p:cNvPr id="14" name="TextBox 13">
            <a:extLst>
              <a:ext uri="{FF2B5EF4-FFF2-40B4-BE49-F238E27FC236}">
                <a16:creationId xmlns:a16="http://schemas.microsoft.com/office/drawing/2014/main" id="{CFB2EB2B-04F1-4C47-8F49-1ECFEBB2145A}"/>
              </a:ext>
            </a:extLst>
          </p:cNvPr>
          <p:cNvSpPr txBox="1"/>
          <p:nvPr/>
        </p:nvSpPr>
        <p:spPr>
          <a:xfrm>
            <a:off x="3057240" y="1157567"/>
            <a:ext cx="1154546" cy="2062103"/>
          </a:xfrm>
          <a:prstGeom prst="rect">
            <a:avLst/>
          </a:prstGeom>
          <a:noFill/>
        </p:spPr>
        <p:txBody>
          <a:bodyPr wrap="square" rtlCol="0">
            <a:spAutoFit/>
          </a:bodyPr>
          <a:lstStyle/>
          <a:p>
            <a:r>
              <a:rPr lang="en-US" sz="3200" dirty="0"/>
              <a:t>E-commerce</a:t>
            </a:r>
          </a:p>
        </p:txBody>
      </p:sp>
      <p:sp>
        <p:nvSpPr>
          <p:cNvPr id="15" name="TextBox 14">
            <a:extLst>
              <a:ext uri="{FF2B5EF4-FFF2-40B4-BE49-F238E27FC236}">
                <a16:creationId xmlns:a16="http://schemas.microsoft.com/office/drawing/2014/main" id="{C8C65826-FB09-48A4-917D-2A9C8179B8C2}"/>
              </a:ext>
            </a:extLst>
          </p:cNvPr>
          <p:cNvSpPr txBox="1"/>
          <p:nvPr/>
        </p:nvSpPr>
        <p:spPr>
          <a:xfrm>
            <a:off x="7195127" y="988291"/>
            <a:ext cx="1043709" cy="1200329"/>
          </a:xfrm>
          <a:prstGeom prst="rect">
            <a:avLst/>
          </a:prstGeom>
          <a:noFill/>
        </p:spPr>
        <p:txBody>
          <a:bodyPr wrap="square" rtlCol="0">
            <a:spAutoFit/>
          </a:bodyPr>
          <a:lstStyle/>
          <a:p>
            <a:r>
              <a:rPr lang="en-US" dirty="0"/>
              <a:t>Local fast food joint</a:t>
            </a:r>
          </a:p>
        </p:txBody>
      </p:sp>
      <p:sp>
        <p:nvSpPr>
          <p:cNvPr id="16" name="TextBox 15">
            <a:extLst>
              <a:ext uri="{FF2B5EF4-FFF2-40B4-BE49-F238E27FC236}">
                <a16:creationId xmlns:a16="http://schemas.microsoft.com/office/drawing/2014/main" id="{85175751-3801-489A-8924-4C2E933C9F8E}"/>
              </a:ext>
            </a:extLst>
          </p:cNvPr>
          <p:cNvSpPr txBox="1"/>
          <p:nvPr/>
        </p:nvSpPr>
        <p:spPr>
          <a:xfrm rot="21236689">
            <a:off x="6365323" y="2187708"/>
            <a:ext cx="192703" cy="3970318"/>
          </a:xfrm>
          <a:prstGeom prst="rect">
            <a:avLst/>
          </a:prstGeom>
          <a:noFill/>
        </p:spPr>
        <p:txBody>
          <a:bodyPr wrap="square" rtlCol="0">
            <a:spAutoFit/>
          </a:bodyPr>
          <a:lstStyle/>
          <a:p>
            <a:r>
              <a:rPr lang="en-US" dirty="0"/>
              <a:t>Language</a:t>
            </a:r>
          </a:p>
          <a:p>
            <a:r>
              <a:rPr lang="en-US" dirty="0"/>
              <a:t> tutor</a:t>
            </a:r>
          </a:p>
        </p:txBody>
      </p:sp>
      <p:sp>
        <p:nvSpPr>
          <p:cNvPr id="17" name="TextBox 16">
            <a:extLst>
              <a:ext uri="{FF2B5EF4-FFF2-40B4-BE49-F238E27FC236}">
                <a16:creationId xmlns:a16="http://schemas.microsoft.com/office/drawing/2014/main" id="{09ED6460-8647-48E2-A32B-82652FDB0C35}"/>
              </a:ext>
            </a:extLst>
          </p:cNvPr>
          <p:cNvSpPr txBox="1"/>
          <p:nvPr/>
        </p:nvSpPr>
        <p:spPr>
          <a:xfrm>
            <a:off x="3040313" y="4671401"/>
            <a:ext cx="1625600" cy="646331"/>
          </a:xfrm>
          <a:prstGeom prst="rect">
            <a:avLst/>
          </a:prstGeom>
          <a:noFill/>
        </p:spPr>
        <p:txBody>
          <a:bodyPr wrap="square" rtlCol="0">
            <a:spAutoFit/>
          </a:bodyPr>
          <a:lstStyle/>
          <a:p>
            <a:r>
              <a:rPr lang="en-US" dirty="0"/>
              <a:t>A new social media?</a:t>
            </a:r>
          </a:p>
        </p:txBody>
      </p:sp>
      <p:sp>
        <p:nvSpPr>
          <p:cNvPr id="18" name="TextBox 17">
            <a:extLst>
              <a:ext uri="{FF2B5EF4-FFF2-40B4-BE49-F238E27FC236}">
                <a16:creationId xmlns:a16="http://schemas.microsoft.com/office/drawing/2014/main" id="{76DA1291-57F9-4160-A8CA-AAAF27C63E3E}"/>
              </a:ext>
            </a:extLst>
          </p:cNvPr>
          <p:cNvSpPr txBox="1"/>
          <p:nvPr/>
        </p:nvSpPr>
        <p:spPr>
          <a:xfrm>
            <a:off x="8767829" y="3659994"/>
            <a:ext cx="2336800" cy="369332"/>
          </a:xfrm>
          <a:prstGeom prst="rect">
            <a:avLst/>
          </a:prstGeom>
          <a:noFill/>
        </p:spPr>
        <p:txBody>
          <a:bodyPr wrap="square" rtlCol="0">
            <a:spAutoFit/>
          </a:bodyPr>
          <a:lstStyle/>
          <a:p>
            <a:r>
              <a:rPr lang="en-US" dirty="0"/>
              <a:t>Online game</a:t>
            </a:r>
          </a:p>
        </p:txBody>
      </p:sp>
      <p:sp>
        <p:nvSpPr>
          <p:cNvPr id="19" name="TextBox 18">
            <a:extLst>
              <a:ext uri="{FF2B5EF4-FFF2-40B4-BE49-F238E27FC236}">
                <a16:creationId xmlns:a16="http://schemas.microsoft.com/office/drawing/2014/main" id="{A79DBE07-A4AE-45FF-B6F2-6B54534ED0D8}"/>
              </a:ext>
            </a:extLst>
          </p:cNvPr>
          <p:cNvSpPr txBox="1"/>
          <p:nvPr/>
        </p:nvSpPr>
        <p:spPr>
          <a:xfrm rot="11224984">
            <a:off x="7924800" y="4346215"/>
            <a:ext cx="1348509" cy="646331"/>
          </a:xfrm>
          <a:prstGeom prst="rect">
            <a:avLst/>
          </a:prstGeom>
          <a:noFill/>
        </p:spPr>
        <p:txBody>
          <a:bodyPr wrap="square" rtlCol="0">
            <a:spAutoFit/>
          </a:bodyPr>
          <a:lstStyle/>
          <a:p>
            <a:r>
              <a:rPr lang="en-US" dirty="0"/>
              <a:t>Streaming website</a:t>
            </a:r>
          </a:p>
        </p:txBody>
      </p:sp>
      <p:sp>
        <p:nvSpPr>
          <p:cNvPr id="20" name="Rectangle 19">
            <a:extLst>
              <a:ext uri="{FF2B5EF4-FFF2-40B4-BE49-F238E27FC236}">
                <a16:creationId xmlns:a16="http://schemas.microsoft.com/office/drawing/2014/main" id="{A264149F-FC29-47FB-9878-681CD97F5958}"/>
              </a:ext>
            </a:extLst>
          </p:cNvPr>
          <p:cNvSpPr/>
          <p:nvPr/>
        </p:nvSpPr>
        <p:spPr>
          <a:xfrm>
            <a:off x="3160780" y="3329235"/>
            <a:ext cx="164019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Blog</a:t>
            </a:r>
          </a:p>
        </p:txBody>
      </p:sp>
      <p:sp>
        <p:nvSpPr>
          <p:cNvPr id="21" name="TextBox 20">
            <a:extLst>
              <a:ext uri="{FF2B5EF4-FFF2-40B4-BE49-F238E27FC236}">
                <a16:creationId xmlns:a16="http://schemas.microsoft.com/office/drawing/2014/main" id="{46567898-E2BF-4134-BFA4-F4B7A20A1860}"/>
              </a:ext>
            </a:extLst>
          </p:cNvPr>
          <p:cNvSpPr txBox="1"/>
          <p:nvPr/>
        </p:nvSpPr>
        <p:spPr>
          <a:xfrm rot="2847926">
            <a:off x="295564" y="3429001"/>
            <a:ext cx="2669309" cy="646331"/>
          </a:xfrm>
          <a:prstGeom prst="rect">
            <a:avLst/>
          </a:prstGeom>
          <a:noFill/>
        </p:spPr>
        <p:txBody>
          <a:bodyPr wrap="square" rtlCol="0">
            <a:spAutoFit/>
          </a:bodyPr>
          <a:lstStyle/>
          <a:p>
            <a:r>
              <a:rPr lang="en-US" dirty="0"/>
              <a:t>Book your pharmacy appointment!</a:t>
            </a:r>
          </a:p>
        </p:txBody>
      </p:sp>
      <p:sp>
        <p:nvSpPr>
          <p:cNvPr id="22" name="Rectangle 21">
            <a:extLst>
              <a:ext uri="{FF2B5EF4-FFF2-40B4-BE49-F238E27FC236}">
                <a16:creationId xmlns:a16="http://schemas.microsoft.com/office/drawing/2014/main" id="{F7C86F1B-4124-415E-B934-B16F86B257FE}"/>
              </a:ext>
            </a:extLst>
          </p:cNvPr>
          <p:cNvSpPr/>
          <p:nvPr/>
        </p:nvSpPr>
        <p:spPr>
          <a:xfrm rot="16492292">
            <a:off x="8106120" y="1781092"/>
            <a:ext cx="2783504" cy="1077218"/>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Fan page + messaging</a:t>
            </a:r>
          </a:p>
        </p:txBody>
      </p:sp>
      <p:sp>
        <p:nvSpPr>
          <p:cNvPr id="23" name="Rectangle 22">
            <a:extLst>
              <a:ext uri="{FF2B5EF4-FFF2-40B4-BE49-F238E27FC236}">
                <a16:creationId xmlns:a16="http://schemas.microsoft.com/office/drawing/2014/main" id="{229AFABE-BE73-499A-8FB4-0A50A017C8C1}"/>
              </a:ext>
            </a:extLst>
          </p:cNvPr>
          <p:cNvSpPr/>
          <p:nvPr/>
        </p:nvSpPr>
        <p:spPr>
          <a:xfrm rot="10800000">
            <a:off x="1216984" y="5932483"/>
            <a:ext cx="2763888" cy="646331"/>
          </a:xfrm>
          <a:prstGeom prst="rect">
            <a:avLst/>
          </a:prstGeom>
          <a:noFill/>
        </p:spPr>
        <p:txBody>
          <a:bodyPr wrap="square" lIns="91440" tIns="45720" rIns="91440" bIns="45720">
            <a:spAutoFit/>
          </a:bodyPr>
          <a:lstStyle/>
          <a:p>
            <a:pPr algn="ctr"/>
            <a:r>
              <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Hire me</a:t>
            </a:r>
          </a:p>
        </p:txBody>
      </p:sp>
    </p:spTree>
    <p:extLst>
      <p:ext uri="{BB962C8B-B14F-4D97-AF65-F5344CB8AC3E}">
        <p14:creationId xmlns:p14="http://schemas.microsoft.com/office/powerpoint/2010/main" val="209247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56780A-036A-4B30-AC44-E612C04BC8BD}"/>
              </a:ext>
            </a:extLst>
          </p:cNvPr>
          <p:cNvSpPr/>
          <p:nvPr/>
        </p:nvSpPr>
        <p:spPr>
          <a:xfrm>
            <a:off x="836215" y="219055"/>
            <a:ext cx="9551012"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My syntax in this course to teach more, with less words</a:t>
            </a:r>
          </a:p>
        </p:txBody>
      </p:sp>
      <p:sp>
        <p:nvSpPr>
          <p:cNvPr id="3" name="TextBox 2">
            <a:extLst>
              <a:ext uri="{FF2B5EF4-FFF2-40B4-BE49-F238E27FC236}">
                <a16:creationId xmlns:a16="http://schemas.microsoft.com/office/drawing/2014/main" id="{22ED4189-E6D0-46FC-8800-4F095BDB74FD}"/>
              </a:ext>
            </a:extLst>
          </p:cNvPr>
          <p:cNvSpPr txBox="1"/>
          <p:nvPr/>
        </p:nvSpPr>
        <p:spPr>
          <a:xfrm>
            <a:off x="1053928" y="1524705"/>
            <a:ext cx="5372997" cy="1200329"/>
          </a:xfrm>
          <a:prstGeom prst="rect">
            <a:avLst/>
          </a:prstGeom>
          <a:noFill/>
        </p:spPr>
        <p:txBody>
          <a:bodyPr wrap="square" rtlCol="0">
            <a:spAutoFit/>
          </a:bodyPr>
          <a:lstStyle/>
          <a:p>
            <a:r>
              <a:rPr lang="en-US" dirty="0"/>
              <a:t>&lt;p&gt;</a:t>
            </a:r>
            <a:r>
              <a:rPr lang="en-US" dirty="0">
                <a:solidFill>
                  <a:srgbClr val="FF0000"/>
                </a:solidFill>
              </a:rPr>
              <a:t>&gt;</a:t>
            </a:r>
            <a:r>
              <a:rPr lang="en-US" dirty="0"/>
              <a:t>    means &lt;p&gt; has a closing tag &lt;/p&gt;</a:t>
            </a:r>
          </a:p>
          <a:p>
            <a:endParaRPr lang="en-US" dirty="0"/>
          </a:p>
          <a:p>
            <a:r>
              <a:rPr lang="en-US" dirty="0"/>
              <a:t>While I’ll write &lt;</a:t>
            </a:r>
            <a:r>
              <a:rPr lang="en-US" dirty="0" err="1"/>
              <a:t>img</a:t>
            </a:r>
            <a:r>
              <a:rPr lang="en-US" dirty="0"/>
              <a:t>&gt;, &lt;link&gt; the same because they have no closing tags</a:t>
            </a:r>
          </a:p>
        </p:txBody>
      </p:sp>
    </p:spTree>
    <p:extLst>
      <p:ext uri="{BB962C8B-B14F-4D97-AF65-F5344CB8AC3E}">
        <p14:creationId xmlns:p14="http://schemas.microsoft.com/office/powerpoint/2010/main" val="326878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PRELUDE</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The architect analogy</a:t>
            </a:r>
          </a:p>
        </p:txBody>
      </p:sp>
    </p:spTree>
    <p:extLst>
      <p:ext uri="{BB962C8B-B14F-4D97-AF65-F5344CB8AC3E}">
        <p14:creationId xmlns:p14="http://schemas.microsoft.com/office/powerpoint/2010/main" val="4208387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3112-DFA7-4929-92F1-85E99AB11575}"/>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4387225D-03E7-4F7D-B73F-3E2B83F40E0C}"/>
              </a:ext>
            </a:extLst>
          </p:cNvPr>
          <p:cNvSpPr>
            <a:spLocks noGrp="1"/>
          </p:cNvSpPr>
          <p:nvPr>
            <p:ph idx="1"/>
          </p:nvPr>
        </p:nvSpPr>
        <p:spPr>
          <a:xfrm>
            <a:off x="1154954" y="2400300"/>
            <a:ext cx="8825659" cy="4457700"/>
          </a:xfrm>
        </p:spPr>
        <p:txBody>
          <a:bodyPr>
            <a:normAutofit fontScale="92500" lnSpcReduction="20000"/>
          </a:bodyPr>
          <a:lstStyle/>
          <a:p>
            <a:pPr marL="0" indent="0">
              <a:buNone/>
            </a:pPr>
            <a:r>
              <a:rPr lang="en-US" dirty="0"/>
              <a:t>Optional , but highly recommended: Install Visual Studio Code</a:t>
            </a:r>
          </a:p>
          <a:p>
            <a:pPr marL="0" indent="0">
              <a:buNone/>
            </a:pPr>
            <a:endParaRPr lang="en-US" dirty="0"/>
          </a:p>
          <a:p>
            <a:pPr marL="0" indent="0">
              <a:buNone/>
            </a:pPr>
            <a:r>
              <a:rPr lang="en-US" dirty="0"/>
              <a:t>Tip: even if you are on a school computer, you can download it and store it on a flash-drive. This works great as you also install </a:t>
            </a:r>
            <a:r>
              <a:rPr lang="en-US" dirty="0" err="1"/>
              <a:t>extentions</a:t>
            </a:r>
            <a:r>
              <a:rPr lang="en-US" dirty="0"/>
              <a:t>.</a:t>
            </a:r>
          </a:p>
          <a:p>
            <a:pPr marL="0" indent="0">
              <a:buNone/>
            </a:pPr>
            <a:endParaRPr lang="en-US" dirty="0"/>
          </a:p>
          <a:p>
            <a:pPr marL="0" indent="0">
              <a:buNone/>
            </a:pPr>
            <a:r>
              <a:rPr lang="en-US" dirty="0"/>
              <a:t>Optional </a:t>
            </a:r>
            <a:r>
              <a:rPr lang="en-US" dirty="0" err="1"/>
              <a:t>extentions</a:t>
            </a:r>
            <a:r>
              <a:rPr lang="en-US" dirty="0"/>
              <a:t>: </a:t>
            </a:r>
          </a:p>
          <a:p>
            <a:pPr marL="0" indent="0">
              <a:buNone/>
            </a:pPr>
            <a:r>
              <a:rPr lang="en-US" dirty="0"/>
              <a:t>	-Php</a:t>
            </a:r>
          </a:p>
          <a:p>
            <a:pPr marL="0" indent="0">
              <a:buNone/>
            </a:pPr>
            <a:r>
              <a:rPr lang="en-US" dirty="0"/>
              <a:t>	-</a:t>
            </a:r>
            <a:r>
              <a:rPr lang="en-US" dirty="0" err="1"/>
              <a:t>Scss</a:t>
            </a:r>
            <a:r>
              <a:rPr lang="en-US" dirty="0"/>
              <a:t> </a:t>
            </a:r>
            <a:r>
              <a:rPr lang="en-US" dirty="0" err="1"/>
              <a:t>Formater</a:t>
            </a:r>
            <a:endParaRPr lang="en-US" dirty="0"/>
          </a:p>
          <a:p>
            <a:pPr marL="0" indent="0">
              <a:buNone/>
            </a:pPr>
            <a:r>
              <a:rPr lang="en-US" dirty="0"/>
              <a:t>	-Live Sass Compiler</a:t>
            </a:r>
          </a:p>
          <a:p>
            <a:pPr marL="0" indent="0">
              <a:buNone/>
            </a:pPr>
            <a:r>
              <a:rPr lang="en-US" dirty="0"/>
              <a:t>	-Xml Tools  </a:t>
            </a:r>
          </a:p>
          <a:p>
            <a:pPr marL="0" indent="0">
              <a:buNone/>
            </a:pPr>
            <a:r>
              <a:rPr lang="en-US" dirty="0"/>
              <a:t>	-Live Server</a:t>
            </a:r>
          </a:p>
          <a:p>
            <a:pPr marL="0" indent="0">
              <a:buNone/>
            </a:pPr>
            <a:r>
              <a:rPr lang="en-US" dirty="0"/>
              <a:t>	-Html Wrapper</a:t>
            </a:r>
          </a:p>
          <a:p>
            <a:pPr marL="0" indent="0">
              <a:buNone/>
            </a:pPr>
            <a:r>
              <a:rPr lang="en-US" dirty="0"/>
              <a:t>	-</a:t>
            </a:r>
            <a:r>
              <a:rPr lang="en-US" dirty="0" err="1"/>
              <a:t>IntelliCode</a:t>
            </a:r>
            <a:endParaRPr lang="en-US" dirty="0"/>
          </a:p>
        </p:txBody>
      </p:sp>
      <p:sp>
        <p:nvSpPr>
          <p:cNvPr id="4" name="TextBox 3">
            <a:extLst>
              <a:ext uri="{FF2B5EF4-FFF2-40B4-BE49-F238E27FC236}">
                <a16:creationId xmlns:a16="http://schemas.microsoft.com/office/drawing/2014/main" id="{642E7390-F63E-4930-A382-90FD4121ED40}"/>
              </a:ext>
            </a:extLst>
          </p:cNvPr>
          <p:cNvSpPr txBox="1"/>
          <p:nvPr/>
        </p:nvSpPr>
        <p:spPr>
          <a:xfrm>
            <a:off x="6468533" y="4130006"/>
            <a:ext cx="2091267" cy="1754326"/>
          </a:xfrm>
          <a:prstGeom prst="rect">
            <a:avLst/>
          </a:prstGeom>
          <a:noFill/>
        </p:spPr>
        <p:txBody>
          <a:bodyPr wrap="square" rtlCol="0">
            <a:spAutoFit/>
          </a:bodyPr>
          <a:lstStyle/>
          <a:p>
            <a:r>
              <a:rPr lang="en-US" dirty="0"/>
              <a:t>Not optional: download and install XAMPP, if you have any hopes of using PHP</a:t>
            </a:r>
          </a:p>
        </p:txBody>
      </p:sp>
    </p:spTree>
    <p:extLst>
      <p:ext uri="{BB962C8B-B14F-4D97-AF65-F5344CB8AC3E}">
        <p14:creationId xmlns:p14="http://schemas.microsoft.com/office/powerpoint/2010/main" val="1168680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3112-DFA7-4929-92F1-85E99AB11575}"/>
              </a:ext>
            </a:extLst>
          </p:cNvPr>
          <p:cNvSpPr>
            <a:spLocks noGrp="1"/>
          </p:cNvSpPr>
          <p:nvPr>
            <p:ph type="title"/>
          </p:nvPr>
        </p:nvSpPr>
        <p:spPr/>
        <p:txBody>
          <a:bodyPr/>
          <a:lstStyle/>
          <a:p>
            <a:r>
              <a:rPr lang="en-US" dirty="0"/>
              <a:t>The Architect Analogy</a:t>
            </a:r>
          </a:p>
        </p:txBody>
      </p:sp>
      <p:sp>
        <p:nvSpPr>
          <p:cNvPr id="3" name="Content Placeholder 2">
            <a:extLst>
              <a:ext uri="{FF2B5EF4-FFF2-40B4-BE49-F238E27FC236}">
                <a16:creationId xmlns:a16="http://schemas.microsoft.com/office/drawing/2014/main" id="{4387225D-03E7-4F7D-B73F-3E2B83F40E0C}"/>
              </a:ext>
            </a:extLst>
          </p:cNvPr>
          <p:cNvSpPr>
            <a:spLocks noGrp="1"/>
          </p:cNvSpPr>
          <p:nvPr>
            <p:ph idx="1"/>
          </p:nvPr>
        </p:nvSpPr>
        <p:spPr/>
        <p:txBody>
          <a:bodyPr/>
          <a:lstStyle/>
          <a:p>
            <a:r>
              <a:rPr lang="en-US" dirty="0"/>
              <a:t>What do you see?</a:t>
            </a:r>
          </a:p>
        </p:txBody>
      </p:sp>
      <p:pic>
        <p:nvPicPr>
          <p:cNvPr id="5" name="Picture 4">
            <a:extLst>
              <a:ext uri="{FF2B5EF4-FFF2-40B4-BE49-F238E27FC236}">
                <a16:creationId xmlns:a16="http://schemas.microsoft.com/office/drawing/2014/main" id="{E28AAF31-37C2-48BC-997E-179C7441D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53" y="3096154"/>
            <a:ext cx="4924425" cy="2257425"/>
          </a:xfrm>
          <a:prstGeom prst="rect">
            <a:avLst/>
          </a:prstGeom>
        </p:spPr>
      </p:pic>
    </p:spTree>
    <p:extLst>
      <p:ext uri="{BB962C8B-B14F-4D97-AF65-F5344CB8AC3E}">
        <p14:creationId xmlns:p14="http://schemas.microsoft.com/office/powerpoint/2010/main" val="4290550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3112-DFA7-4929-92F1-85E99AB11575}"/>
              </a:ext>
            </a:extLst>
          </p:cNvPr>
          <p:cNvSpPr>
            <a:spLocks noGrp="1"/>
          </p:cNvSpPr>
          <p:nvPr>
            <p:ph type="title"/>
          </p:nvPr>
        </p:nvSpPr>
        <p:spPr/>
        <p:txBody>
          <a:bodyPr/>
          <a:lstStyle/>
          <a:p>
            <a:r>
              <a:rPr lang="en-US" dirty="0"/>
              <a:t>Website === House</a:t>
            </a:r>
          </a:p>
        </p:txBody>
      </p:sp>
      <p:sp>
        <p:nvSpPr>
          <p:cNvPr id="3" name="Content Placeholder 2">
            <a:extLst>
              <a:ext uri="{FF2B5EF4-FFF2-40B4-BE49-F238E27FC236}">
                <a16:creationId xmlns:a16="http://schemas.microsoft.com/office/drawing/2014/main" id="{4387225D-03E7-4F7D-B73F-3E2B83F40E0C}"/>
              </a:ext>
            </a:extLst>
          </p:cNvPr>
          <p:cNvSpPr>
            <a:spLocks noGrp="1"/>
          </p:cNvSpPr>
          <p:nvPr>
            <p:ph idx="1"/>
          </p:nvPr>
        </p:nvSpPr>
        <p:spPr>
          <a:xfrm>
            <a:off x="630019" y="2332565"/>
            <a:ext cx="10359713" cy="4406902"/>
          </a:xfrm>
        </p:spPr>
        <p:txBody>
          <a:bodyPr>
            <a:normAutofit lnSpcReduction="10000"/>
          </a:bodyPr>
          <a:lstStyle/>
          <a:p>
            <a:pPr marL="0" indent="0">
              <a:buNone/>
            </a:pPr>
            <a:r>
              <a:rPr lang="en-US" dirty="0"/>
              <a:t>It’s a basic house that is built during survival world on Minecraft. Initially the player is very restricted on the first day due to there not being enough time to both gather a surplus of resources and construct a well designed house.</a:t>
            </a:r>
          </a:p>
          <a:p>
            <a:r>
              <a:rPr lang="en-US" dirty="0"/>
              <a:t>The same is true in web development, when you first start you have limited time to learn all 6 languages covered in this course( there’s definitely, a lot more out there) while constructing your own website. It is unrealistic to both learn and build. </a:t>
            </a:r>
          </a:p>
          <a:p>
            <a:endParaRPr lang="en-US" dirty="0"/>
          </a:p>
          <a:p>
            <a:r>
              <a:rPr lang="en-US" dirty="0"/>
              <a:t>But we have to start somewhere; build a house as quickly as you can. The whole point of this course is that Experience is the best teacher. </a:t>
            </a:r>
          </a:p>
          <a:p>
            <a:r>
              <a:rPr lang="en-US" dirty="0"/>
              <a:t>The wooden structure(bad html practices) doesn’t mean that you can not break down a few walls later on(refactor) to increase the value to an estate agent.</a:t>
            </a:r>
          </a:p>
          <a:p>
            <a:endParaRPr lang="en-US" dirty="0"/>
          </a:p>
          <a:p>
            <a:r>
              <a:rPr lang="en-US" dirty="0"/>
              <a:t>Please understand that the primal website(house) is </a:t>
            </a:r>
            <a:r>
              <a:rPr lang="en-US" dirty="0">
                <a:solidFill>
                  <a:schemeClr val="bg1"/>
                </a:solidFill>
                <a:highlight>
                  <a:srgbClr val="000080"/>
                </a:highlight>
              </a:rPr>
              <a:t>UGLY</a:t>
            </a:r>
            <a:r>
              <a:rPr lang="en-US" dirty="0"/>
              <a:t>. It has basically </a:t>
            </a:r>
            <a:r>
              <a:rPr lang="en-US" dirty="0">
                <a:solidFill>
                  <a:schemeClr val="bg1"/>
                </a:solidFill>
                <a:highlight>
                  <a:srgbClr val="000080"/>
                </a:highlight>
              </a:rPr>
              <a:t>no functionality</a:t>
            </a:r>
            <a:r>
              <a:rPr lang="en-US" dirty="0"/>
              <a:t>. </a:t>
            </a:r>
          </a:p>
        </p:txBody>
      </p:sp>
    </p:spTree>
    <p:extLst>
      <p:ext uri="{BB962C8B-B14F-4D97-AF65-F5344CB8AC3E}">
        <p14:creationId xmlns:p14="http://schemas.microsoft.com/office/powerpoint/2010/main" val="147156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3112-DFA7-4929-92F1-85E99AB11575}"/>
              </a:ext>
            </a:extLst>
          </p:cNvPr>
          <p:cNvSpPr>
            <a:spLocks noGrp="1"/>
          </p:cNvSpPr>
          <p:nvPr>
            <p:ph type="title"/>
          </p:nvPr>
        </p:nvSpPr>
        <p:spPr/>
        <p:txBody>
          <a:bodyPr/>
          <a:lstStyle/>
          <a:p>
            <a:r>
              <a:rPr lang="en-US" dirty="0"/>
              <a:t>The Architect Analogy</a:t>
            </a:r>
          </a:p>
        </p:txBody>
      </p:sp>
      <p:sp>
        <p:nvSpPr>
          <p:cNvPr id="3" name="Content Placeholder 2">
            <a:extLst>
              <a:ext uri="{FF2B5EF4-FFF2-40B4-BE49-F238E27FC236}">
                <a16:creationId xmlns:a16="http://schemas.microsoft.com/office/drawing/2014/main" id="{4387225D-03E7-4F7D-B73F-3E2B83F40E0C}"/>
              </a:ext>
            </a:extLst>
          </p:cNvPr>
          <p:cNvSpPr>
            <a:spLocks noGrp="1"/>
          </p:cNvSpPr>
          <p:nvPr>
            <p:ph idx="1"/>
          </p:nvPr>
        </p:nvSpPr>
        <p:spPr/>
        <p:txBody>
          <a:bodyPr/>
          <a:lstStyle/>
          <a:p>
            <a:r>
              <a:rPr lang="en-US" dirty="0"/>
              <a:t>What do you see compared to the previous example?</a:t>
            </a:r>
          </a:p>
        </p:txBody>
      </p:sp>
      <p:pic>
        <p:nvPicPr>
          <p:cNvPr id="6" name="Picture 5">
            <a:extLst>
              <a:ext uri="{FF2B5EF4-FFF2-40B4-BE49-F238E27FC236}">
                <a16:creationId xmlns:a16="http://schemas.microsoft.com/office/drawing/2014/main" id="{A29F52AA-588B-47A9-B734-F753FE492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83" y="3134253"/>
            <a:ext cx="6362700" cy="3248025"/>
          </a:xfrm>
          <a:prstGeom prst="rect">
            <a:avLst/>
          </a:prstGeom>
        </p:spPr>
      </p:pic>
    </p:spTree>
    <p:extLst>
      <p:ext uri="{BB962C8B-B14F-4D97-AF65-F5344CB8AC3E}">
        <p14:creationId xmlns:p14="http://schemas.microsoft.com/office/powerpoint/2010/main" val="137989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8AFE-02E2-4574-9E2E-BB4CFA774AE3}"/>
              </a:ext>
            </a:extLst>
          </p:cNvPr>
          <p:cNvSpPr>
            <a:spLocks noGrp="1"/>
          </p:cNvSpPr>
          <p:nvPr>
            <p:ph type="title"/>
          </p:nvPr>
        </p:nvSpPr>
        <p:spPr/>
        <p:txBody>
          <a:bodyPr/>
          <a:lstStyle/>
          <a:p>
            <a:r>
              <a:rPr lang="en-US" dirty="0"/>
              <a:t>A slightly better website: CSS</a:t>
            </a:r>
          </a:p>
        </p:txBody>
      </p:sp>
      <p:sp>
        <p:nvSpPr>
          <p:cNvPr id="3" name="Content Placeholder 2">
            <a:extLst>
              <a:ext uri="{FF2B5EF4-FFF2-40B4-BE49-F238E27FC236}">
                <a16:creationId xmlns:a16="http://schemas.microsoft.com/office/drawing/2014/main" id="{BC557DB1-5915-423D-AF4D-13270426C1AF}"/>
              </a:ext>
            </a:extLst>
          </p:cNvPr>
          <p:cNvSpPr>
            <a:spLocks noGrp="1"/>
          </p:cNvSpPr>
          <p:nvPr>
            <p:ph idx="1"/>
          </p:nvPr>
        </p:nvSpPr>
        <p:spPr/>
        <p:txBody>
          <a:bodyPr/>
          <a:lstStyle/>
          <a:p>
            <a:pPr marL="0" indent="0">
              <a:buNone/>
            </a:pPr>
            <a:r>
              <a:rPr lang="en-US" dirty="0"/>
              <a:t>When you build your second website, your brain will </a:t>
            </a:r>
            <a:r>
              <a:rPr lang="en-US" i="1" dirty="0"/>
              <a:t>already</a:t>
            </a:r>
            <a:r>
              <a:rPr lang="en-US" dirty="0"/>
              <a:t> consider all the bad things that happened and chances are you will attempt to get rid of your bad practices and mistakes subconsciously the second time you make a house.</a:t>
            </a:r>
          </a:p>
          <a:p>
            <a:endParaRPr lang="en-US" dirty="0"/>
          </a:p>
          <a:p>
            <a:pPr marL="0" indent="0">
              <a:buNone/>
            </a:pPr>
            <a:r>
              <a:rPr lang="en-US" dirty="0"/>
              <a:t>CSS is the design of the house, but remember, you cant shove 4 chairs comfortably in a room that only has space for 3. HTML should be designed with CSS IN MIND! </a:t>
            </a:r>
            <a:r>
              <a:rPr lang="en-US" b="1" dirty="0"/>
              <a:t>NOT THE OTHER WAY AROUND.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1730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5332-C2BB-48AF-A7C0-C2955F927BFB}"/>
              </a:ext>
            </a:extLst>
          </p:cNvPr>
          <p:cNvSpPr>
            <a:spLocks noGrp="1"/>
          </p:cNvSpPr>
          <p:nvPr>
            <p:ph type="title"/>
          </p:nvPr>
        </p:nvSpPr>
        <p:spPr/>
        <p:txBody>
          <a:bodyPr/>
          <a:lstStyle/>
          <a:p>
            <a:r>
              <a:rPr lang="en-US" dirty="0"/>
              <a:t>Why web?</a:t>
            </a:r>
          </a:p>
        </p:txBody>
      </p:sp>
      <p:sp>
        <p:nvSpPr>
          <p:cNvPr id="3" name="Subtitle 2">
            <a:extLst>
              <a:ext uri="{FF2B5EF4-FFF2-40B4-BE49-F238E27FC236}">
                <a16:creationId xmlns:a16="http://schemas.microsoft.com/office/drawing/2014/main" id="{B9AD946F-F4F8-416C-8AF8-97B07A7D999D}"/>
              </a:ext>
            </a:extLst>
          </p:cNvPr>
          <p:cNvSpPr>
            <a:spLocks noGrp="1"/>
          </p:cNvSpPr>
          <p:nvPr>
            <p:ph idx="1"/>
          </p:nvPr>
        </p:nvSpPr>
        <p:spPr>
          <a:xfrm>
            <a:off x="5477934" y="5079"/>
            <a:ext cx="5190066" cy="4572000"/>
          </a:xfrm>
        </p:spPr>
        <p:txBody>
          <a:bodyPr>
            <a:normAutofit/>
          </a:bodyPr>
          <a:lstStyle/>
          <a:p>
            <a:pPr marL="0" indent="0">
              <a:buNone/>
            </a:pPr>
            <a:r>
              <a:rPr lang="en-US" sz="2900" dirty="0"/>
              <a:t>Its better than a PowerPoint no?</a:t>
            </a:r>
          </a:p>
          <a:p>
            <a:endParaRPr lang="en-US" dirty="0"/>
          </a:p>
          <a:p>
            <a:r>
              <a:rPr lang="en-US" i="1" dirty="0"/>
              <a:t>Every Famous Person Has a website. </a:t>
            </a:r>
          </a:p>
          <a:p>
            <a:r>
              <a:rPr lang="en-US" i="1" dirty="0"/>
              <a:t>every successful company has a Website.</a:t>
            </a:r>
          </a:p>
          <a:p>
            <a:r>
              <a:rPr lang="en-US" i="1" dirty="0"/>
              <a:t>Every Good Teacher has a website.</a:t>
            </a:r>
          </a:p>
        </p:txBody>
      </p:sp>
      <p:sp>
        <p:nvSpPr>
          <p:cNvPr id="4" name="Text Placeholder 3">
            <a:extLst>
              <a:ext uri="{FF2B5EF4-FFF2-40B4-BE49-F238E27FC236}">
                <a16:creationId xmlns:a16="http://schemas.microsoft.com/office/drawing/2014/main" id="{CD229EB6-B6C7-420E-BDE6-5D7FB9C7A0B7}"/>
              </a:ext>
            </a:extLst>
          </p:cNvPr>
          <p:cNvSpPr>
            <a:spLocks noGrp="1"/>
          </p:cNvSpPr>
          <p:nvPr>
            <p:ph type="body" sz="half" idx="2"/>
          </p:nvPr>
        </p:nvSpPr>
        <p:spPr/>
        <p:txBody>
          <a:bodyPr/>
          <a:lstStyle/>
          <a:p>
            <a:r>
              <a:rPr lang="en-US" sz="2400" dirty="0"/>
              <a:t>All code is in English</a:t>
            </a:r>
          </a:p>
          <a:p>
            <a:endParaRPr lang="en-US" dirty="0"/>
          </a:p>
          <a:p>
            <a:r>
              <a:rPr lang="en-US" i="1" dirty="0"/>
              <a:t>It’s very rare for a website master to not earn any passive income when developing for themselves, Or a huge income after developing for someone else</a:t>
            </a:r>
          </a:p>
          <a:p>
            <a:endParaRPr lang="en-US" dirty="0"/>
          </a:p>
        </p:txBody>
      </p:sp>
      <p:sp>
        <p:nvSpPr>
          <p:cNvPr id="5" name="TextBox 4">
            <a:extLst>
              <a:ext uri="{FF2B5EF4-FFF2-40B4-BE49-F238E27FC236}">
                <a16:creationId xmlns:a16="http://schemas.microsoft.com/office/drawing/2014/main" id="{E9C74AF1-8837-41C4-87F1-92A84EFC8EEF}"/>
              </a:ext>
            </a:extLst>
          </p:cNvPr>
          <p:cNvSpPr txBox="1"/>
          <p:nvPr/>
        </p:nvSpPr>
        <p:spPr>
          <a:xfrm>
            <a:off x="4665135" y="5977467"/>
            <a:ext cx="8669866" cy="369332"/>
          </a:xfrm>
          <a:prstGeom prst="rect">
            <a:avLst/>
          </a:prstGeom>
          <a:noFill/>
        </p:spPr>
        <p:txBody>
          <a:bodyPr wrap="square" rtlCol="0">
            <a:spAutoFit/>
          </a:bodyPr>
          <a:lstStyle/>
          <a:p>
            <a:r>
              <a:rPr lang="en-US" dirty="0"/>
              <a:t>Even If you end up in China, homeless, you can still get a job.</a:t>
            </a:r>
          </a:p>
        </p:txBody>
      </p:sp>
      <p:sp>
        <p:nvSpPr>
          <p:cNvPr id="6" name="Subtitle 2">
            <a:extLst>
              <a:ext uri="{FF2B5EF4-FFF2-40B4-BE49-F238E27FC236}">
                <a16:creationId xmlns:a16="http://schemas.microsoft.com/office/drawing/2014/main" id="{EB6AC463-6A97-4185-86BF-AD26738712D6}"/>
              </a:ext>
            </a:extLst>
          </p:cNvPr>
          <p:cNvSpPr txBox="1">
            <a:spLocks/>
          </p:cNvSpPr>
          <p:nvPr/>
        </p:nvSpPr>
        <p:spPr bwMode="gray">
          <a:xfrm>
            <a:off x="6739467" y="3606802"/>
            <a:ext cx="3928533" cy="165576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en-US" i="1" dirty="0"/>
          </a:p>
        </p:txBody>
      </p:sp>
    </p:spTree>
    <p:extLst>
      <p:ext uri="{BB962C8B-B14F-4D97-AF65-F5344CB8AC3E}">
        <p14:creationId xmlns:p14="http://schemas.microsoft.com/office/powerpoint/2010/main" val="130840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3112-DFA7-4929-92F1-85E99AB11575}"/>
              </a:ext>
            </a:extLst>
          </p:cNvPr>
          <p:cNvSpPr>
            <a:spLocks noGrp="1"/>
          </p:cNvSpPr>
          <p:nvPr>
            <p:ph type="title"/>
          </p:nvPr>
        </p:nvSpPr>
        <p:spPr/>
        <p:txBody>
          <a:bodyPr/>
          <a:lstStyle/>
          <a:p>
            <a:r>
              <a:rPr lang="en-US" dirty="0"/>
              <a:t>The Architect Analogy</a:t>
            </a:r>
          </a:p>
        </p:txBody>
      </p:sp>
      <p:sp>
        <p:nvSpPr>
          <p:cNvPr id="3" name="Content Placeholder 2">
            <a:extLst>
              <a:ext uri="{FF2B5EF4-FFF2-40B4-BE49-F238E27FC236}">
                <a16:creationId xmlns:a16="http://schemas.microsoft.com/office/drawing/2014/main" id="{4387225D-03E7-4F7D-B73F-3E2B83F40E0C}"/>
              </a:ext>
            </a:extLst>
          </p:cNvPr>
          <p:cNvSpPr>
            <a:spLocks noGrp="1"/>
          </p:cNvSpPr>
          <p:nvPr>
            <p:ph idx="1"/>
          </p:nvPr>
        </p:nvSpPr>
        <p:spPr/>
        <p:txBody>
          <a:bodyPr/>
          <a:lstStyle/>
          <a:p>
            <a:r>
              <a:rPr lang="en-US" dirty="0"/>
              <a:t>What do you see compared to the previous example?</a:t>
            </a:r>
          </a:p>
        </p:txBody>
      </p:sp>
      <p:pic>
        <p:nvPicPr>
          <p:cNvPr id="5" name="Picture 4">
            <a:extLst>
              <a:ext uri="{FF2B5EF4-FFF2-40B4-BE49-F238E27FC236}">
                <a16:creationId xmlns:a16="http://schemas.microsoft.com/office/drawing/2014/main" id="{3BB42682-CDCD-4F2D-ABE5-BE91262C4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74" y="3916217"/>
            <a:ext cx="5858831" cy="3086105"/>
          </a:xfrm>
          <a:prstGeom prst="rect">
            <a:avLst/>
          </a:prstGeom>
        </p:spPr>
      </p:pic>
      <p:pic>
        <p:nvPicPr>
          <p:cNvPr id="8" name="Picture 7">
            <a:extLst>
              <a:ext uri="{FF2B5EF4-FFF2-40B4-BE49-F238E27FC236}">
                <a16:creationId xmlns:a16="http://schemas.microsoft.com/office/drawing/2014/main" id="{86199D66-41D0-4D21-9439-AA4C5A72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90" y="3502829"/>
            <a:ext cx="5974010" cy="3355171"/>
          </a:xfrm>
          <a:prstGeom prst="rect">
            <a:avLst/>
          </a:prstGeom>
        </p:spPr>
      </p:pic>
    </p:spTree>
    <p:extLst>
      <p:ext uri="{BB962C8B-B14F-4D97-AF65-F5344CB8AC3E}">
        <p14:creationId xmlns:p14="http://schemas.microsoft.com/office/powerpoint/2010/main" val="207525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8AFE-02E2-4574-9E2E-BB4CFA774AE3}"/>
              </a:ext>
            </a:extLst>
          </p:cNvPr>
          <p:cNvSpPr>
            <a:spLocks noGrp="1"/>
          </p:cNvSpPr>
          <p:nvPr>
            <p:ph type="title"/>
          </p:nvPr>
        </p:nvSpPr>
        <p:spPr/>
        <p:txBody>
          <a:bodyPr/>
          <a:lstStyle/>
          <a:p>
            <a:r>
              <a:rPr lang="en-US" dirty="0"/>
              <a:t>A better website: JS</a:t>
            </a:r>
          </a:p>
        </p:txBody>
      </p:sp>
      <p:sp>
        <p:nvSpPr>
          <p:cNvPr id="3" name="Content Placeholder 2">
            <a:extLst>
              <a:ext uri="{FF2B5EF4-FFF2-40B4-BE49-F238E27FC236}">
                <a16:creationId xmlns:a16="http://schemas.microsoft.com/office/drawing/2014/main" id="{BC557DB1-5915-423D-AF4D-13270426C1AF}"/>
              </a:ext>
            </a:extLst>
          </p:cNvPr>
          <p:cNvSpPr>
            <a:spLocks noGrp="1"/>
          </p:cNvSpPr>
          <p:nvPr>
            <p:ph idx="1"/>
          </p:nvPr>
        </p:nvSpPr>
        <p:spPr>
          <a:xfrm>
            <a:off x="887100" y="2474191"/>
            <a:ext cx="8247664" cy="4000500"/>
          </a:xfrm>
        </p:spPr>
        <p:txBody>
          <a:bodyPr>
            <a:normAutofit fontScale="85000" lnSpcReduction="20000"/>
          </a:bodyPr>
          <a:lstStyle/>
          <a:p>
            <a:pPr marL="0" indent="0">
              <a:buNone/>
            </a:pPr>
            <a:r>
              <a:rPr lang="en-US" dirty="0"/>
              <a:t>Now that you have a house and it looks decent, you have to add some systems make User interface WORK. Imagine a house that doesn’t have any electricity or water in the taps. Learn this scripting language and you’ll be good to go! </a:t>
            </a:r>
            <a:br>
              <a:rPr lang="en-US" dirty="0"/>
            </a:br>
            <a:br>
              <a:rPr lang="en-US" dirty="0"/>
            </a:br>
            <a:r>
              <a:rPr lang="en-US" dirty="0"/>
              <a:t>You need to master how different variables work, loops and especially arrays.</a:t>
            </a:r>
          </a:p>
          <a:p>
            <a:pPr marL="0" indent="0" algn="ctr">
              <a:buNone/>
            </a:pPr>
            <a:endParaRPr lang="en-US" dirty="0"/>
          </a:p>
          <a:p>
            <a:pPr marL="0" indent="0" algn="ctr">
              <a:buNone/>
            </a:pPr>
            <a:r>
              <a:rPr lang="en-US" dirty="0"/>
              <a:t>ARRAYS EVERYWHERE</a:t>
            </a:r>
          </a:p>
          <a:p>
            <a:pPr marL="0" indent="0" algn="ctr">
              <a:buNone/>
            </a:pPr>
            <a:r>
              <a:rPr lang="en-US" dirty="0"/>
              <a:t>Try making arrays of these things</a:t>
            </a:r>
          </a:p>
          <a:p>
            <a:pPr algn="ctr">
              <a:buFont typeface="+mj-lt"/>
              <a:buAutoNum type="arabicPeriod"/>
            </a:pPr>
            <a:r>
              <a:rPr lang="en-US" dirty="0"/>
              <a:t>Recommended books </a:t>
            </a:r>
          </a:p>
          <a:p>
            <a:pPr algn="ctr">
              <a:buFont typeface="+mj-lt"/>
              <a:buAutoNum type="arabicPeriod"/>
            </a:pPr>
            <a:r>
              <a:rPr lang="en-US" dirty="0"/>
              <a:t>Timeline.</a:t>
            </a:r>
          </a:p>
          <a:p>
            <a:pPr algn="ctr">
              <a:buFont typeface="+mj-lt"/>
              <a:buAutoNum type="arabicPeriod"/>
            </a:pPr>
            <a:r>
              <a:rPr lang="en-US" dirty="0"/>
              <a:t>Important people.</a:t>
            </a:r>
          </a:p>
          <a:p>
            <a:pPr marL="0" indent="0" algn="ctr">
              <a:buNone/>
            </a:pPr>
            <a:endParaRPr lang="en-US" dirty="0"/>
          </a:p>
          <a:p>
            <a:pPr marL="0" indent="0">
              <a:buNone/>
            </a:pPr>
            <a:endParaRPr lang="en-US" dirty="0"/>
          </a:p>
          <a:p>
            <a:pPr marL="0" indent="0">
              <a:buNone/>
            </a:pPr>
            <a:r>
              <a:rPr lang="en-US" dirty="0"/>
              <a:t>Then turn this array into a (un)ordered list.</a:t>
            </a:r>
          </a:p>
          <a:p>
            <a:pPr marL="0" indent="0">
              <a:buNone/>
            </a:pPr>
            <a:endParaRPr lang="en-US" dirty="0"/>
          </a:p>
        </p:txBody>
      </p:sp>
    </p:spTree>
    <p:extLst>
      <p:ext uri="{BB962C8B-B14F-4D97-AF65-F5344CB8AC3E}">
        <p14:creationId xmlns:p14="http://schemas.microsoft.com/office/powerpoint/2010/main" val="1002084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HTML</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Hyper Text Markup Language</a:t>
            </a:r>
          </a:p>
        </p:txBody>
      </p:sp>
    </p:spTree>
    <p:extLst>
      <p:ext uri="{BB962C8B-B14F-4D97-AF65-F5344CB8AC3E}">
        <p14:creationId xmlns:p14="http://schemas.microsoft.com/office/powerpoint/2010/main" val="1328027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42A70-0B5D-4DA8-9B4D-DE18080AE54F}"/>
              </a:ext>
            </a:extLst>
          </p:cNvPr>
          <p:cNvSpPr>
            <a:spLocks noGrp="1"/>
          </p:cNvSpPr>
          <p:nvPr>
            <p:ph type="title"/>
          </p:nvPr>
        </p:nvSpPr>
        <p:spPr/>
        <p:txBody>
          <a:bodyPr/>
          <a:lstStyle/>
          <a:p>
            <a:r>
              <a:rPr lang="en-US" dirty="0"/>
              <a:t>Multiverse Analogy</a:t>
            </a:r>
          </a:p>
        </p:txBody>
      </p:sp>
      <p:pic>
        <p:nvPicPr>
          <p:cNvPr id="4" name="Picture 3">
            <a:extLst>
              <a:ext uri="{FF2B5EF4-FFF2-40B4-BE49-F238E27FC236}">
                <a16:creationId xmlns:a16="http://schemas.microsoft.com/office/drawing/2014/main" id="{94BEC5BF-B8E1-4FAE-94AE-82797C709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
        <p:nvSpPr>
          <p:cNvPr id="5" name="Rectangle 4">
            <a:extLst>
              <a:ext uri="{FF2B5EF4-FFF2-40B4-BE49-F238E27FC236}">
                <a16:creationId xmlns:a16="http://schemas.microsoft.com/office/drawing/2014/main" id="{2B0D49C4-035D-4FB1-AB42-79242655A3CE}"/>
              </a:ext>
            </a:extLst>
          </p:cNvPr>
          <p:cNvSpPr/>
          <p:nvPr/>
        </p:nvSpPr>
        <p:spPr>
          <a:xfrm>
            <a:off x="3625614" y="2967335"/>
            <a:ext cx="494077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Skeletal World</a:t>
            </a:r>
          </a:p>
        </p:txBody>
      </p:sp>
    </p:spTree>
    <p:extLst>
      <p:ext uri="{BB962C8B-B14F-4D97-AF65-F5344CB8AC3E}">
        <p14:creationId xmlns:p14="http://schemas.microsoft.com/office/powerpoint/2010/main" val="238944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a:extLst>
              <a:ext uri="{FF2B5EF4-FFF2-40B4-BE49-F238E27FC236}">
                <a16:creationId xmlns:a16="http://schemas.microsoft.com/office/drawing/2014/main" id="{DF473290-E83D-4EAC-BE3E-BD68481FC216}"/>
              </a:ext>
            </a:extLst>
          </p:cNvPr>
          <p:cNvSpPr/>
          <p:nvPr/>
        </p:nvSpPr>
        <p:spPr>
          <a:xfrm>
            <a:off x="1422398" y="1549400"/>
            <a:ext cx="2540000" cy="51477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&lt;head&gt;</a:t>
            </a:r>
          </a:p>
        </p:txBody>
      </p:sp>
      <p:sp>
        <p:nvSpPr>
          <p:cNvPr id="5" name="Cylinder 4">
            <a:extLst>
              <a:ext uri="{FF2B5EF4-FFF2-40B4-BE49-F238E27FC236}">
                <a16:creationId xmlns:a16="http://schemas.microsoft.com/office/drawing/2014/main" id="{40F8ED69-C1CF-45E4-A0CF-064FE7E25CA3}"/>
              </a:ext>
            </a:extLst>
          </p:cNvPr>
          <p:cNvSpPr/>
          <p:nvPr/>
        </p:nvSpPr>
        <p:spPr>
          <a:xfrm>
            <a:off x="6959602" y="1422400"/>
            <a:ext cx="2540000" cy="514773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&lt;body&gt;</a:t>
            </a:r>
          </a:p>
        </p:txBody>
      </p:sp>
      <p:sp>
        <p:nvSpPr>
          <p:cNvPr id="6" name="Cylinder 5">
            <a:extLst>
              <a:ext uri="{FF2B5EF4-FFF2-40B4-BE49-F238E27FC236}">
                <a16:creationId xmlns:a16="http://schemas.microsoft.com/office/drawing/2014/main" id="{9837A61A-1102-420C-8993-CAFDC27FEDC9}"/>
              </a:ext>
            </a:extLst>
          </p:cNvPr>
          <p:cNvSpPr/>
          <p:nvPr/>
        </p:nvSpPr>
        <p:spPr>
          <a:xfrm>
            <a:off x="2827867" y="2429933"/>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&lt;Title&gt;</a:t>
            </a:r>
          </a:p>
        </p:txBody>
      </p:sp>
      <p:sp>
        <p:nvSpPr>
          <p:cNvPr id="7" name="Cylinder 6">
            <a:extLst>
              <a:ext uri="{FF2B5EF4-FFF2-40B4-BE49-F238E27FC236}">
                <a16:creationId xmlns:a16="http://schemas.microsoft.com/office/drawing/2014/main" id="{D7C8905D-4994-4FA1-BE3B-4ADC47E96C19}"/>
              </a:ext>
            </a:extLst>
          </p:cNvPr>
          <p:cNvSpPr/>
          <p:nvPr/>
        </p:nvSpPr>
        <p:spPr>
          <a:xfrm>
            <a:off x="1549400" y="2319866"/>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&lt;meta&gt;</a:t>
            </a:r>
          </a:p>
        </p:txBody>
      </p:sp>
      <p:sp>
        <p:nvSpPr>
          <p:cNvPr id="8" name="Cylinder 7">
            <a:extLst>
              <a:ext uri="{FF2B5EF4-FFF2-40B4-BE49-F238E27FC236}">
                <a16:creationId xmlns:a16="http://schemas.microsoft.com/office/drawing/2014/main" id="{931C3F1B-71EE-4E2A-9EE7-B5446B9982CB}"/>
              </a:ext>
            </a:extLst>
          </p:cNvPr>
          <p:cNvSpPr/>
          <p:nvPr/>
        </p:nvSpPr>
        <p:spPr>
          <a:xfrm>
            <a:off x="1761066" y="5300134"/>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&lt;link&gt;</a:t>
            </a:r>
          </a:p>
        </p:txBody>
      </p:sp>
      <p:sp>
        <p:nvSpPr>
          <p:cNvPr id="9" name="Cylinder 8">
            <a:extLst>
              <a:ext uri="{FF2B5EF4-FFF2-40B4-BE49-F238E27FC236}">
                <a16:creationId xmlns:a16="http://schemas.microsoft.com/office/drawing/2014/main" id="{7C366B40-D521-4A9D-B913-832B8488B517}"/>
              </a:ext>
            </a:extLst>
          </p:cNvPr>
          <p:cNvSpPr/>
          <p:nvPr/>
        </p:nvSpPr>
        <p:spPr>
          <a:xfrm>
            <a:off x="2954867" y="4957234"/>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&lt;Title&gt;</a:t>
            </a:r>
          </a:p>
        </p:txBody>
      </p:sp>
      <p:sp>
        <p:nvSpPr>
          <p:cNvPr id="10" name="Cylinder 9">
            <a:extLst>
              <a:ext uri="{FF2B5EF4-FFF2-40B4-BE49-F238E27FC236}">
                <a16:creationId xmlns:a16="http://schemas.microsoft.com/office/drawing/2014/main" id="{19EFCE8C-D191-4DAE-AE06-CB0C553FE779}"/>
              </a:ext>
            </a:extLst>
          </p:cNvPr>
          <p:cNvSpPr/>
          <p:nvPr/>
        </p:nvSpPr>
        <p:spPr>
          <a:xfrm>
            <a:off x="7840139" y="2235005"/>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&lt;div&gt;</a:t>
            </a:r>
          </a:p>
        </p:txBody>
      </p:sp>
      <p:sp>
        <p:nvSpPr>
          <p:cNvPr id="12" name="Cylinder 11">
            <a:extLst>
              <a:ext uri="{FF2B5EF4-FFF2-40B4-BE49-F238E27FC236}">
                <a16:creationId xmlns:a16="http://schemas.microsoft.com/office/drawing/2014/main" id="{CF02CA28-921A-4E0B-8050-2ADC96B34F7F}"/>
              </a:ext>
            </a:extLst>
          </p:cNvPr>
          <p:cNvSpPr/>
          <p:nvPr/>
        </p:nvSpPr>
        <p:spPr>
          <a:xfrm>
            <a:off x="7044272" y="2010208"/>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&lt;main&gt;</a:t>
            </a:r>
          </a:p>
        </p:txBody>
      </p:sp>
      <p:sp>
        <p:nvSpPr>
          <p:cNvPr id="13" name="Cylinder 12">
            <a:extLst>
              <a:ext uri="{FF2B5EF4-FFF2-40B4-BE49-F238E27FC236}">
                <a16:creationId xmlns:a16="http://schemas.microsoft.com/office/drawing/2014/main" id="{49A6D308-00FF-48BB-AAC1-EF9FDAE75159}"/>
              </a:ext>
            </a:extLst>
          </p:cNvPr>
          <p:cNvSpPr/>
          <p:nvPr/>
        </p:nvSpPr>
        <p:spPr>
          <a:xfrm>
            <a:off x="7459135" y="2715296"/>
            <a:ext cx="931332"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&lt;section&gt;</a:t>
            </a:r>
          </a:p>
        </p:txBody>
      </p:sp>
      <p:sp>
        <p:nvSpPr>
          <p:cNvPr id="14" name="Cylinder 13">
            <a:extLst>
              <a:ext uri="{FF2B5EF4-FFF2-40B4-BE49-F238E27FC236}">
                <a16:creationId xmlns:a16="http://schemas.microsoft.com/office/drawing/2014/main" id="{D9576BB5-426B-410C-AA45-1898A583D7F5}"/>
              </a:ext>
            </a:extLst>
          </p:cNvPr>
          <p:cNvSpPr/>
          <p:nvPr/>
        </p:nvSpPr>
        <p:spPr>
          <a:xfrm>
            <a:off x="8229602" y="3176726"/>
            <a:ext cx="685805" cy="35771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a:t>
            </a:r>
            <a:r>
              <a:rPr lang="en-US" sz="1100" dirty="0" err="1"/>
              <a:t>img</a:t>
            </a:r>
            <a:r>
              <a:rPr lang="en-US" sz="1100" dirty="0"/>
              <a:t>&gt;</a:t>
            </a:r>
          </a:p>
        </p:txBody>
      </p:sp>
      <p:sp>
        <p:nvSpPr>
          <p:cNvPr id="15" name="Rectangle 14">
            <a:extLst>
              <a:ext uri="{FF2B5EF4-FFF2-40B4-BE49-F238E27FC236}">
                <a16:creationId xmlns:a16="http://schemas.microsoft.com/office/drawing/2014/main" id="{A931B64F-0635-4AB6-B148-B8EFD0F30065}"/>
              </a:ext>
            </a:extLst>
          </p:cNvPr>
          <p:cNvSpPr/>
          <p:nvPr/>
        </p:nvSpPr>
        <p:spPr>
          <a:xfrm>
            <a:off x="162344" y="-32616"/>
            <a:ext cx="10140110"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Html </a:t>
            </a:r>
            <a:r>
              <a:rPr lang="en-US" sz="5400" dirty="0">
                <a:ln w="0"/>
                <a:effectLst>
                  <a:outerShdw blurRad="38100" dist="19050" dir="2700000" algn="tl" rotWithShape="0">
                    <a:schemeClr val="dk1">
                      <a:alpha val="40000"/>
                    </a:schemeClr>
                  </a:outerShdw>
                </a:effectLst>
              </a:rPr>
              <a:t>is a language of containers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BC415D50-5948-47B1-9467-638528B58CAA}"/>
              </a:ext>
            </a:extLst>
          </p:cNvPr>
          <p:cNvSpPr txBox="1"/>
          <p:nvPr/>
        </p:nvSpPr>
        <p:spPr>
          <a:xfrm>
            <a:off x="4495802" y="2241940"/>
            <a:ext cx="2015066" cy="1754326"/>
          </a:xfrm>
          <a:prstGeom prst="rect">
            <a:avLst/>
          </a:prstGeom>
          <a:noFill/>
        </p:spPr>
        <p:txBody>
          <a:bodyPr wrap="square" rtlCol="0">
            <a:spAutoFit/>
          </a:bodyPr>
          <a:lstStyle/>
          <a:p>
            <a:r>
              <a:rPr lang="en-US" dirty="0"/>
              <a:t>Containers with descriptive selectors will help JS and CSS easily Grab them.</a:t>
            </a:r>
          </a:p>
        </p:txBody>
      </p:sp>
      <p:sp>
        <p:nvSpPr>
          <p:cNvPr id="17" name="TextBox 16">
            <a:extLst>
              <a:ext uri="{FF2B5EF4-FFF2-40B4-BE49-F238E27FC236}">
                <a16:creationId xmlns:a16="http://schemas.microsoft.com/office/drawing/2014/main" id="{544A0BA2-CC3D-4496-B1BE-A877F7A046C8}"/>
              </a:ext>
            </a:extLst>
          </p:cNvPr>
          <p:cNvSpPr txBox="1"/>
          <p:nvPr/>
        </p:nvSpPr>
        <p:spPr>
          <a:xfrm>
            <a:off x="0" y="3429000"/>
            <a:ext cx="1405467" cy="1015663"/>
          </a:xfrm>
          <a:prstGeom prst="rect">
            <a:avLst/>
          </a:prstGeom>
          <a:noFill/>
        </p:spPr>
        <p:txBody>
          <a:bodyPr wrap="square" rtlCol="0">
            <a:spAutoFit/>
          </a:bodyPr>
          <a:lstStyle/>
          <a:p>
            <a:r>
              <a:rPr lang="en-US" sz="1200" dirty="0"/>
              <a:t>The head handles all the behind the scene documentation.</a:t>
            </a:r>
          </a:p>
        </p:txBody>
      </p:sp>
      <p:sp>
        <p:nvSpPr>
          <p:cNvPr id="18" name="TextBox 17">
            <a:extLst>
              <a:ext uri="{FF2B5EF4-FFF2-40B4-BE49-F238E27FC236}">
                <a16:creationId xmlns:a16="http://schemas.microsoft.com/office/drawing/2014/main" id="{F797612D-CB2B-43AD-A13A-5EDD03BA308D}"/>
              </a:ext>
            </a:extLst>
          </p:cNvPr>
          <p:cNvSpPr txBox="1"/>
          <p:nvPr/>
        </p:nvSpPr>
        <p:spPr>
          <a:xfrm>
            <a:off x="9804400" y="3460290"/>
            <a:ext cx="1405467" cy="2123658"/>
          </a:xfrm>
          <a:prstGeom prst="rect">
            <a:avLst/>
          </a:prstGeom>
          <a:noFill/>
        </p:spPr>
        <p:txBody>
          <a:bodyPr wrap="square" rtlCol="0">
            <a:spAutoFit/>
          </a:bodyPr>
          <a:lstStyle/>
          <a:p>
            <a:r>
              <a:rPr lang="en-US" sz="1200" dirty="0"/>
              <a:t>The body is everything you see on a webpage </a:t>
            </a:r>
          </a:p>
          <a:p>
            <a:endParaRPr lang="en-US" sz="1200" dirty="0"/>
          </a:p>
          <a:p>
            <a:r>
              <a:rPr lang="en-US" sz="1200" dirty="0"/>
              <a:t>+ the script just before the body ends (you don’t see it but just like gravity you see its affect.)</a:t>
            </a:r>
          </a:p>
        </p:txBody>
      </p:sp>
      <p:sp>
        <p:nvSpPr>
          <p:cNvPr id="19" name="Cylinder 18">
            <a:extLst>
              <a:ext uri="{FF2B5EF4-FFF2-40B4-BE49-F238E27FC236}">
                <a16:creationId xmlns:a16="http://schemas.microsoft.com/office/drawing/2014/main" id="{F853FF87-AE60-4BE7-953F-78E46B22300A}"/>
              </a:ext>
            </a:extLst>
          </p:cNvPr>
          <p:cNvSpPr/>
          <p:nvPr/>
        </p:nvSpPr>
        <p:spPr>
          <a:xfrm>
            <a:off x="7213598" y="5408084"/>
            <a:ext cx="795868" cy="512233"/>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&lt;footer&gt;</a:t>
            </a:r>
          </a:p>
        </p:txBody>
      </p:sp>
      <p:sp>
        <p:nvSpPr>
          <p:cNvPr id="20" name="Cylinder 19">
            <a:extLst>
              <a:ext uri="{FF2B5EF4-FFF2-40B4-BE49-F238E27FC236}">
                <a16:creationId xmlns:a16="http://schemas.microsoft.com/office/drawing/2014/main" id="{0CB43130-20F8-4041-9104-6204B9B3ABDD}"/>
              </a:ext>
            </a:extLst>
          </p:cNvPr>
          <p:cNvSpPr/>
          <p:nvPr/>
        </p:nvSpPr>
        <p:spPr>
          <a:xfrm>
            <a:off x="7890935" y="5727700"/>
            <a:ext cx="795867" cy="770466"/>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&lt;script&gt;</a:t>
            </a:r>
          </a:p>
        </p:txBody>
      </p:sp>
      <p:sp>
        <p:nvSpPr>
          <p:cNvPr id="21" name="Cylinder 20">
            <a:extLst>
              <a:ext uri="{FF2B5EF4-FFF2-40B4-BE49-F238E27FC236}">
                <a16:creationId xmlns:a16="http://schemas.microsoft.com/office/drawing/2014/main" id="{9A5DACE0-4E0A-4339-8E35-C2CB0D20FC7B}"/>
              </a:ext>
            </a:extLst>
          </p:cNvPr>
          <p:cNvSpPr/>
          <p:nvPr/>
        </p:nvSpPr>
        <p:spPr>
          <a:xfrm>
            <a:off x="7721609" y="1390024"/>
            <a:ext cx="1142997" cy="640722"/>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&lt;header&gt;</a:t>
            </a:r>
          </a:p>
        </p:txBody>
      </p:sp>
      <p:sp>
        <p:nvSpPr>
          <p:cNvPr id="22" name="Cylinder 21">
            <a:extLst>
              <a:ext uri="{FF2B5EF4-FFF2-40B4-BE49-F238E27FC236}">
                <a16:creationId xmlns:a16="http://schemas.microsoft.com/office/drawing/2014/main" id="{ECF969E8-D3BB-4350-A0E4-D055CDE4EF54}"/>
              </a:ext>
            </a:extLst>
          </p:cNvPr>
          <p:cNvSpPr/>
          <p:nvPr/>
        </p:nvSpPr>
        <p:spPr>
          <a:xfrm>
            <a:off x="8331201" y="2800784"/>
            <a:ext cx="491064" cy="357584"/>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100" dirty="0"/>
              <a:t>&lt;p&gt;</a:t>
            </a:r>
          </a:p>
        </p:txBody>
      </p:sp>
      <p:sp>
        <p:nvSpPr>
          <p:cNvPr id="24" name="Cylinder 23">
            <a:extLst>
              <a:ext uri="{FF2B5EF4-FFF2-40B4-BE49-F238E27FC236}">
                <a16:creationId xmlns:a16="http://schemas.microsoft.com/office/drawing/2014/main" id="{0E1DA0FD-C7E6-4BA1-9751-903CA7D20C2E}"/>
              </a:ext>
            </a:extLst>
          </p:cNvPr>
          <p:cNvSpPr/>
          <p:nvPr/>
        </p:nvSpPr>
        <p:spPr>
          <a:xfrm>
            <a:off x="8938687" y="2200274"/>
            <a:ext cx="537634" cy="31287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&lt;h1&gt;</a:t>
            </a:r>
          </a:p>
        </p:txBody>
      </p:sp>
      <p:sp>
        <p:nvSpPr>
          <p:cNvPr id="25" name="Cylinder 24">
            <a:extLst>
              <a:ext uri="{FF2B5EF4-FFF2-40B4-BE49-F238E27FC236}">
                <a16:creationId xmlns:a16="http://schemas.microsoft.com/office/drawing/2014/main" id="{980961E7-5EC4-4139-973C-8B7CCF4DD8C5}"/>
              </a:ext>
            </a:extLst>
          </p:cNvPr>
          <p:cNvSpPr/>
          <p:nvPr/>
        </p:nvSpPr>
        <p:spPr>
          <a:xfrm>
            <a:off x="8932335" y="2467803"/>
            <a:ext cx="537634" cy="31287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&lt;h2&gt;</a:t>
            </a:r>
          </a:p>
        </p:txBody>
      </p:sp>
      <p:sp>
        <p:nvSpPr>
          <p:cNvPr id="26" name="Cylinder 25">
            <a:extLst>
              <a:ext uri="{FF2B5EF4-FFF2-40B4-BE49-F238E27FC236}">
                <a16:creationId xmlns:a16="http://schemas.microsoft.com/office/drawing/2014/main" id="{A92B4B2E-0923-4577-B8FC-08DFC55BD17B}"/>
              </a:ext>
            </a:extLst>
          </p:cNvPr>
          <p:cNvSpPr/>
          <p:nvPr/>
        </p:nvSpPr>
        <p:spPr>
          <a:xfrm>
            <a:off x="8991069" y="3470273"/>
            <a:ext cx="537634" cy="31287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&lt;h6&gt;</a:t>
            </a:r>
          </a:p>
        </p:txBody>
      </p:sp>
      <p:sp>
        <p:nvSpPr>
          <p:cNvPr id="27" name="Cylinder 26">
            <a:extLst>
              <a:ext uri="{FF2B5EF4-FFF2-40B4-BE49-F238E27FC236}">
                <a16:creationId xmlns:a16="http://schemas.microsoft.com/office/drawing/2014/main" id="{756126FD-33E4-4B69-9D5E-A3E87B60552F}"/>
              </a:ext>
            </a:extLst>
          </p:cNvPr>
          <p:cNvSpPr/>
          <p:nvPr/>
        </p:nvSpPr>
        <p:spPr>
          <a:xfrm>
            <a:off x="8938687" y="2735332"/>
            <a:ext cx="537634" cy="31287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&lt;h3&gt;</a:t>
            </a:r>
          </a:p>
        </p:txBody>
      </p:sp>
      <p:sp>
        <p:nvSpPr>
          <p:cNvPr id="28" name="Cylinder 27">
            <a:extLst>
              <a:ext uri="{FF2B5EF4-FFF2-40B4-BE49-F238E27FC236}">
                <a16:creationId xmlns:a16="http://schemas.microsoft.com/office/drawing/2014/main" id="{1C0F0841-94B7-4597-BFC8-497A815C2C0A}"/>
              </a:ext>
            </a:extLst>
          </p:cNvPr>
          <p:cNvSpPr/>
          <p:nvPr/>
        </p:nvSpPr>
        <p:spPr>
          <a:xfrm>
            <a:off x="8938687" y="3020290"/>
            <a:ext cx="537634" cy="31287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&lt;h4&gt;</a:t>
            </a:r>
          </a:p>
        </p:txBody>
      </p:sp>
      <p:sp>
        <p:nvSpPr>
          <p:cNvPr id="29" name="Cylinder 28">
            <a:extLst>
              <a:ext uri="{FF2B5EF4-FFF2-40B4-BE49-F238E27FC236}">
                <a16:creationId xmlns:a16="http://schemas.microsoft.com/office/drawing/2014/main" id="{02B952DA-CEE5-4236-A898-5EE6C0567BF8}"/>
              </a:ext>
            </a:extLst>
          </p:cNvPr>
          <p:cNvSpPr/>
          <p:nvPr/>
        </p:nvSpPr>
        <p:spPr>
          <a:xfrm>
            <a:off x="8973608" y="3259238"/>
            <a:ext cx="537634" cy="312871"/>
          </a:xfrm>
          <a:prstGeom prst="ca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&lt;h5&gt;</a:t>
            </a:r>
          </a:p>
        </p:txBody>
      </p:sp>
    </p:spTree>
    <p:extLst>
      <p:ext uri="{BB962C8B-B14F-4D97-AF65-F5344CB8AC3E}">
        <p14:creationId xmlns:p14="http://schemas.microsoft.com/office/powerpoint/2010/main" val="199582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FDB715-B83F-41C2-9C10-E2E9B84C6CFE}"/>
              </a:ext>
            </a:extLst>
          </p:cNvPr>
          <p:cNvSpPr>
            <a:spLocks noGrp="1"/>
          </p:cNvSpPr>
          <p:nvPr>
            <p:ph type="title"/>
          </p:nvPr>
        </p:nvSpPr>
        <p:spPr>
          <a:xfrm>
            <a:off x="1021423" y="618308"/>
            <a:ext cx="3846668" cy="652896"/>
          </a:xfrm>
        </p:spPr>
        <p:txBody>
          <a:bodyPr>
            <a:normAutofit/>
          </a:bodyPr>
          <a:lstStyle/>
          <a:p>
            <a:r>
              <a:rPr lang="en-US" dirty="0"/>
              <a:t>HTML Boilerplate</a:t>
            </a:r>
          </a:p>
        </p:txBody>
      </p:sp>
      <p:sp>
        <p:nvSpPr>
          <p:cNvPr id="8" name="Text Placeholder 7">
            <a:extLst>
              <a:ext uri="{FF2B5EF4-FFF2-40B4-BE49-F238E27FC236}">
                <a16:creationId xmlns:a16="http://schemas.microsoft.com/office/drawing/2014/main" id="{9F02E0A5-3AEF-4878-9CD6-3606528D571D}"/>
              </a:ext>
            </a:extLst>
          </p:cNvPr>
          <p:cNvSpPr>
            <a:spLocks noGrp="1"/>
          </p:cNvSpPr>
          <p:nvPr>
            <p:ph type="body" sz="half" idx="2"/>
          </p:nvPr>
        </p:nvSpPr>
        <p:spPr>
          <a:xfrm>
            <a:off x="714687" y="1445623"/>
            <a:ext cx="4788645" cy="4624977"/>
          </a:xfrm>
        </p:spPr>
        <p:txBody>
          <a:bodyPr>
            <a:normAutofit/>
          </a:bodyPr>
          <a:lstStyle/>
          <a:p>
            <a:r>
              <a:rPr lang="en-US" sz="1800" dirty="0"/>
              <a:t>What does all this mean?</a:t>
            </a:r>
          </a:p>
          <a:p>
            <a:r>
              <a:rPr lang="en-US" sz="1100" dirty="0"/>
              <a:t>Line 1 says to the computer that this document type is HTML</a:t>
            </a:r>
          </a:p>
          <a:p>
            <a:r>
              <a:rPr lang="en-US" sz="1100" dirty="0">
                <a:solidFill>
                  <a:schemeClr val="bg1"/>
                </a:solidFill>
              </a:rPr>
              <a:t>&lt;!DOCTYPE html&gt;</a:t>
            </a:r>
          </a:p>
          <a:p>
            <a:endParaRPr lang="en-US" sz="1800" dirty="0"/>
          </a:p>
          <a:p>
            <a:endParaRPr lang="en-US" sz="1800" dirty="0"/>
          </a:p>
          <a:p>
            <a:r>
              <a:rPr lang="en-US" sz="1800" dirty="0"/>
              <a:t>Besides line 1 there is a clear pattern.</a:t>
            </a:r>
          </a:p>
          <a:p>
            <a:r>
              <a:rPr lang="en-US" sz="1800" dirty="0"/>
              <a:t>“Elements” are basically containers that start use ‘&lt;‘ ‘&gt;’ ‘/’ symbols. </a:t>
            </a:r>
            <a:r>
              <a:rPr lang="en-US" sz="1600" dirty="0">
                <a:solidFill>
                  <a:schemeClr val="bg1"/>
                </a:solidFill>
              </a:rPr>
              <a:t>&lt; </a:t>
            </a:r>
            <a:r>
              <a:rPr lang="en-US" sz="1600" dirty="0">
                <a:solidFill>
                  <a:schemeClr val="tx1"/>
                </a:solidFill>
              </a:rPr>
              <a:t>dog</a:t>
            </a:r>
            <a:r>
              <a:rPr lang="en-US" sz="1600" dirty="0">
                <a:solidFill>
                  <a:schemeClr val="bg1"/>
                </a:solidFill>
              </a:rPr>
              <a:t> </a:t>
            </a:r>
            <a:r>
              <a:rPr lang="en-US" sz="1600" u="sng" dirty="0">
                <a:solidFill>
                  <a:schemeClr val="bg1"/>
                </a:solidFill>
              </a:rPr>
              <a:t>&gt; </a:t>
            </a:r>
            <a:r>
              <a:rPr lang="en-US" sz="1000" u="sng" dirty="0">
                <a:solidFill>
                  <a:schemeClr val="bg1"/>
                </a:solidFill>
              </a:rPr>
              <a:t>blah blah blah</a:t>
            </a:r>
            <a:r>
              <a:rPr lang="en-US" sz="1000" dirty="0">
                <a:solidFill>
                  <a:schemeClr val="bg1"/>
                </a:solidFill>
              </a:rPr>
              <a:t> </a:t>
            </a:r>
            <a:r>
              <a:rPr lang="en-US" sz="1600" dirty="0">
                <a:solidFill>
                  <a:schemeClr val="bg1"/>
                </a:solidFill>
              </a:rPr>
              <a:t>&lt;/ </a:t>
            </a:r>
            <a:r>
              <a:rPr lang="en-US" sz="1600" dirty="0">
                <a:solidFill>
                  <a:schemeClr val="tx1"/>
                </a:solidFill>
              </a:rPr>
              <a:t>the same dog </a:t>
            </a:r>
            <a:r>
              <a:rPr lang="en-US" sz="1600" dirty="0">
                <a:solidFill>
                  <a:schemeClr val="bg1"/>
                </a:solidFill>
              </a:rPr>
              <a:t>&gt;</a:t>
            </a:r>
            <a:endParaRPr lang="en-US" sz="1800" dirty="0">
              <a:solidFill>
                <a:schemeClr val="bg1"/>
              </a:solidFill>
            </a:endParaRPr>
          </a:p>
          <a:p>
            <a:endParaRPr lang="en-US" sz="1800" dirty="0"/>
          </a:p>
          <a:p>
            <a:r>
              <a:rPr lang="en-US" sz="1800" dirty="0"/>
              <a:t>The biggest element is </a:t>
            </a:r>
            <a:r>
              <a:rPr lang="en-US" sz="1800" dirty="0">
                <a:solidFill>
                  <a:schemeClr val="bg1"/>
                </a:solidFill>
              </a:rPr>
              <a:t>&lt;html&gt;&lt;/html&gt;</a:t>
            </a:r>
          </a:p>
          <a:p>
            <a:r>
              <a:rPr lang="en-US" sz="1800" dirty="0"/>
              <a:t>And the whole webpage lives in here.</a:t>
            </a:r>
          </a:p>
          <a:p>
            <a:endParaRPr lang="en-US" dirty="0"/>
          </a:p>
        </p:txBody>
      </p:sp>
      <p:pic>
        <p:nvPicPr>
          <p:cNvPr id="14" name="Picture Placeholder 13">
            <a:extLst>
              <a:ext uri="{FF2B5EF4-FFF2-40B4-BE49-F238E27FC236}">
                <a16:creationId xmlns:a16="http://schemas.microsoft.com/office/drawing/2014/main" id="{EFD08BD3-36DF-40B4-A60B-4E432E245B5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80" t="-865" r="19438" b="-1253"/>
          <a:stretch/>
        </p:blipFill>
        <p:spPr>
          <a:xfrm>
            <a:off x="5891358" y="1142268"/>
            <a:ext cx="6257099" cy="5030664"/>
          </a:xfrm>
        </p:spPr>
      </p:pic>
      <p:sp>
        <p:nvSpPr>
          <p:cNvPr id="2" name="Rectangle 1">
            <a:extLst>
              <a:ext uri="{FF2B5EF4-FFF2-40B4-BE49-F238E27FC236}">
                <a16:creationId xmlns:a16="http://schemas.microsoft.com/office/drawing/2014/main" id="{3FE6A553-4453-40E1-AB83-615A5AC660DA}"/>
              </a:ext>
            </a:extLst>
          </p:cNvPr>
          <p:cNvSpPr/>
          <p:nvPr/>
        </p:nvSpPr>
        <p:spPr>
          <a:xfrm>
            <a:off x="5737371" y="557493"/>
            <a:ext cx="4456668"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Jump into the deep-end</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09061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62ECA4-7159-429B-828E-8DD0C2530997}"/>
              </a:ext>
            </a:extLst>
          </p:cNvPr>
          <p:cNvSpPr txBox="1"/>
          <p:nvPr/>
        </p:nvSpPr>
        <p:spPr>
          <a:xfrm>
            <a:off x="287867" y="2765272"/>
            <a:ext cx="5088467" cy="3416320"/>
          </a:xfrm>
          <a:prstGeom prst="rect">
            <a:avLst/>
          </a:prstGeom>
          <a:noFill/>
        </p:spPr>
        <p:txBody>
          <a:bodyPr wrap="square" rtlCol="0">
            <a:spAutoFit/>
          </a:bodyPr>
          <a:lstStyle/>
          <a:p>
            <a:endParaRPr lang="en-US" dirty="0"/>
          </a:p>
          <a:p>
            <a:r>
              <a:rPr lang="en-US" dirty="0">
                <a:solidFill>
                  <a:srgbClr val="0070C0"/>
                </a:solidFill>
              </a:rPr>
              <a:t>&lt;html&gt;</a:t>
            </a:r>
          </a:p>
          <a:p>
            <a:r>
              <a:rPr lang="en-US" dirty="0"/>
              <a:t>	</a:t>
            </a:r>
            <a:r>
              <a:rPr lang="en-US" dirty="0">
                <a:solidFill>
                  <a:schemeClr val="accent1">
                    <a:lumMod val="60000"/>
                    <a:lumOff val="40000"/>
                  </a:schemeClr>
                </a:solidFill>
              </a:rPr>
              <a:t>&lt;head&gt;</a:t>
            </a:r>
          </a:p>
          <a:p>
            <a:r>
              <a:rPr lang="en-US" dirty="0">
                <a:solidFill>
                  <a:schemeClr val="accent1">
                    <a:lumMod val="60000"/>
                    <a:lumOff val="40000"/>
                  </a:schemeClr>
                </a:solidFill>
              </a:rPr>
              <a:t>		</a:t>
            </a:r>
            <a:r>
              <a:rPr lang="en-US" dirty="0">
                <a:solidFill>
                  <a:schemeClr val="accent1">
                    <a:lumMod val="75000"/>
                  </a:schemeClr>
                </a:solidFill>
              </a:rPr>
              <a:t>&lt;title&gt;Bread propaganda&lt;/title&gt;</a:t>
            </a:r>
          </a:p>
          <a:p>
            <a:r>
              <a:rPr lang="en-US" dirty="0">
                <a:solidFill>
                  <a:schemeClr val="accent1">
                    <a:lumMod val="60000"/>
                    <a:lumOff val="40000"/>
                  </a:schemeClr>
                </a:solidFill>
              </a:rPr>
              <a:t>	&lt;/head&gt;</a:t>
            </a:r>
          </a:p>
          <a:p>
            <a:endParaRPr lang="en-US" dirty="0">
              <a:solidFill>
                <a:schemeClr val="accent1">
                  <a:lumMod val="60000"/>
                  <a:lumOff val="40000"/>
                </a:schemeClr>
              </a:solidFill>
            </a:endParaRPr>
          </a:p>
          <a:p>
            <a:r>
              <a:rPr lang="en-US" dirty="0">
                <a:solidFill>
                  <a:schemeClr val="accent1">
                    <a:lumMod val="60000"/>
                    <a:lumOff val="40000"/>
                  </a:schemeClr>
                </a:solidFill>
              </a:rPr>
              <a:t>	&lt;body&gt; </a:t>
            </a:r>
          </a:p>
          <a:p>
            <a:r>
              <a:rPr lang="en-US" dirty="0">
                <a:solidFill>
                  <a:schemeClr val="accent1">
                    <a:lumMod val="60000"/>
                    <a:lumOff val="40000"/>
                  </a:schemeClr>
                </a:solidFill>
              </a:rPr>
              <a:t>		</a:t>
            </a:r>
            <a:r>
              <a:rPr lang="en-US" dirty="0">
                <a:solidFill>
                  <a:schemeClr val="accent1">
                    <a:lumMod val="75000"/>
                  </a:schemeClr>
                </a:solidFill>
              </a:rPr>
              <a:t>&lt;h1&gt;Bread is the best&lt;/h1&gt;</a:t>
            </a:r>
          </a:p>
          <a:p>
            <a:r>
              <a:rPr lang="en-US" dirty="0">
                <a:solidFill>
                  <a:schemeClr val="accent1">
                    <a:lumMod val="75000"/>
                  </a:schemeClr>
                </a:solidFill>
              </a:rPr>
              <a:t>		&lt;p&gt;its cheap and tasty!&lt;/p&gt;</a:t>
            </a:r>
          </a:p>
          <a:p>
            <a:r>
              <a:rPr lang="en-US" dirty="0">
                <a:solidFill>
                  <a:schemeClr val="accent1">
                    <a:lumMod val="60000"/>
                    <a:lumOff val="40000"/>
                  </a:schemeClr>
                </a:solidFill>
              </a:rPr>
              <a:t>	&lt;/body&gt;</a:t>
            </a:r>
          </a:p>
          <a:p>
            <a:endParaRPr lang="en-US" dirty="0"/>
          </a:p>
          <a:p>
            <a:r>
              <a:rPr lang="en-US" dirty="0">
                <a:solidFill>
                  <a:srgbClr val="0070C0"/>
                </a:solidFill>
              </a:rPr>
              <a:t>&lt;/html&gt;</a:t>
            </a:r>
          </a:p>
        </p:txBody>
      </p:sp>
      <p:sp>
        <p:nvSpPr>
          <p:cNvPr id="6" name="Rectangle 5">
            <a:extLst>
              <a:ext uri="{FF2B5EF4-FFF2-40B4-BE49-F238E27FC236}">
                <a16:creationId xmlns:a16="http://schemas.microsoft.com/office/drawing/2014/main" id="{1BF4F302-87E3-4AF3-812D-ACE487B77854}"/>
              </a:ext>
            </a:extLst>
          </p:cNvPr>
          <p:cNvSpPr/>
          <p:nvPr/>
        </p:nvSpPr>
        <p:spPr>
          <a:xfrm>
            <a:off x="143058" y="0"/>
            <a:ext cx="10297215"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Indentation carries significance</a:t>
            </a:r>
          </a:p>
        </p:txBody>
      </p:sp>
      <p:sp>
        <p:nvSpPr>
          <p:cNvPr id="8" name="TextBox 7">
            <a:extLst>
              <a:ext uri="{FF2B5EF4-FFF2-40B4-BE49-F238E27FC236}">
                <a16:creationId xmlns:a16="http://schemas.microsoft.com/office/drawing/2014/main" id="{BFD079C2-7F24-4760-8B10-C90BC341C004}"/>
              </a:ext>
            </a:extLst>
          </p:cNvPr>
          <p:cNvSpPr txBox="1"/>
          <p:nvPr/>
        </p:nvSpPr>
        <p:spPr>
          <a:xfrm>
            <a:off x="7392273" y="2621339"/>
            <a:ext cx="6096000" cy="3416320"/>
          </a:xfrm>
          <a:prstGeom prst="rect">
            <a:avLst/>
          </a:prstGeom>
          <a:noFill/>
        </p:spPr>
        <p:txBody>
          <a:bodyPr wrap="square">
            <a:spAutoFit/>
          </a:bodyPr>
          <a:lstStyle/>
          <a:p>
            <a:endParaRPr lang="en-US" dirty="0"/>
          </a:p>
          <a:p>
            <a:r>
              <a:rPr lang="en-US" dirty="0">
                <a:solidFill>
                  <a:srgbClr val="0070C0"/>
                </a:solidFill>
              </a:rPr>
              <a:t>grandfather</a:t>
            </a:r>
          </a:p>
          <a:p>
            <a:r>
              <a:rPr lang="en-US" dirty="0"/>
              <a:t>	</a:t>
            </a:r>
            <a:r>
              <a:rPr lang="en-US" dirty="0">
                <a:solidFill>
                  <a:schemeClr val="accent1">
                    <a:lumMod val="60000"/>
                    <a:lumOff val="40000"/>
                  </a:schemeClr>
                </a:solidFill>
              </a:rPr>
              <a:t>father</a:t>
            </a:r>
          </a:p>
          <a:p>
            <a:r>
              <a:rPr lang="en-US" dirty="0">
                <a:solidFill>
                  <a:schemeClr val="accent1">
                    <a:lumMod val="60000"/>
                    <a:lumOff val="40000"/>
                  </a:schemeClr>
                </a:solidFill>
              </a:rPr>
              <a:t>		</a:t>
            </a:r>
            <a:r>
              <a:rPr lang="en-US" dirty="0">
                <a:solidFill>
                  <a:schemeClr val="accent1">
                    <a:lumMod val="75000"/>
                  </a:schemeClr>
                </a:solidFill>
              </a:rPr>
              <a:t>child</a:t>
            </a:r>
          </a:p>
          <a:p>
            <a:r>
              <a:rPr lang="en-US" dirty="0">
                <a:solidFill>
                  <a:schemeClr val="accent1">
                    <a:lumMod val="60000"/>
                    <a:lumOff val="40000"/>
                  </a:schemeClr>
                </a:solidFill>
              </a:rPr>
              <a:t>	mother</a:t>
            </a:r>
          </a:p>
          <a:p>
            <a:endParaRPr lang="en-US" dirty="0">
              <a:solidFill>
                <a:schemeClr val="accent1">
                  <a:lumMod val="60000"/>
                  <a:lumOff val="40000"/>
                </a:schemeClr>
              </a:solidFill>
            </a:endParaRPr>
          </a:p>
          <a:p>
            <a:r>
              <a:rPr lang="en-US" dirty="0">
                <a:solidFill>
                  <a:schemeClr val="accent1">
                    <a:lumMod val="60000"/>
                    <a:lumOff val="40000"/>
                  </a:schemeClr>
                </a:solidFill>
              </a:rPr>
              <a:t>	father</a:t>
            </a:r>
          </a:p>
          <a:p>
            <a:r>
              <a:rPr lang="en-US" dirty="0">
                <a:solidFill>
                  <a:schemeClr val="accent1">
                    <a:lumMod val="60000"/>
                    <a:lumOff val="40000"/>
                  </a:schemeClr>
                </a:solidFill>
              </a:rPr>
              <a:t>		</a:t>
            </a:r>
            <a:r>
              <a:rPr lang="en-US" dirty="0">
                <a:solidFill>
                  <a:schemeClr val="accent1">
                    <a:lumMod val="75000"/>
                  </a:schemeClr>
                </a:solidFill>
              </a:rPr>
              <a:t>brother</a:t>
            </a:r>
          </a:p>
          <a:p>
            <a:r>
              <a:rPr lang="en-US" dirty="0">
                <a:solidFill>
                  <a:schemeClr val="accent1">
                    <a:lumMod val="75000"/>
                  </a:schemeClr>
                </a:solidFill>
              </a:rPr>
              <a:t>		sister</a:t>
            </a:r>
          </a:p>
          <a:p>
            <a:r>
              <a:rPr lang="en-US" dirty="0">
                <a:solidFill>
                  <a:schemeClr val="accent1">
                    <a:lumMod val="60000"/>
                    <a:lumOff val="40000"/>
                  </a:schemeClr>
                </a:solidFill>
              </a:rPr>
              <a:t>	mother</a:t>
            </a:r>
          </a:p>
          <a:p>
            <a:endParaRPr lang="en-US" dirty="0"/>
          </a:p>
          <a:p>
            <a:r>
              <a:rPr lang="en-US" dirty="0">
                <a:solidFill>
                  <a:srgbClr val="0070C0"/>
                </a:solidFill>
              </a:rPr>
              <a:t>grandmother</a:t>
            </a:r>
          </a:p>
        </p:txBody>
      </p:sp>
      <p:cxnSp>
        <p:nvCxnSpPr>
          <p:cNvPr id="10" name="Straight Arrow Connector 9">
            <a:extLst>
              <a:ext uri="{FF2B5EF4-FFF2-40B4-BE49-F238E27FC236}">
                <a16:creationId xmlns:a16="http://schemas.microsoft.com/office/drawing/2014/main" id="{9F04E413-A9F1-4907-A69C-A6D3927C40D3}"/>
              </a:ext>
            </a:extLst>
          </p:cNvPr>
          <p:cNvCxnSpPr>
            <a:cxnSpLocks/>
          </p:cNvCxnSpPr>
          <p:nvPr/>
        </p:nvCxnSpPr>
        <p:spPr>
          <a:xfrm flipV="1">
            <a:off x="4889862" y="4188824"/>
            <a:ext cx="2098766"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907493-221E-48A8-ACA0-7BE89A222AD2}"/>
              </a:ext>
            </a:extLst>
          </p:cNvPr>
          <p:cNvSpPr txBox="1"/>
          <p:nvPr/>
        </p:nvSpPr>
        <p:spPr>
          <a:xfrm>
            <a:off x="496389" y="2081349"/>
            <a:ext cx="6096000" cy="923330"/>
          </a:xfrm>
          <a:prstGeom prst="rect">
            <a:avLst/>
          </a:prstGeom>
          <a:noFill/>
        </p:spPr>
        <p:txBody>
          <a:bodyPr wrap="square" rtlCol="0">
            <a:spAutoFit/>
          </a:bodyPr>
          <a:lstStyle/>
          <a:p>
            <a:r>
              <a:rPr lang="en-US" dirty="0"/>
              <a:t>Get familiar with the jargon, </a:t>
            </a:r>
            <a:r>
              <a:rPr lang="en-US" dirty="0">
                <a:solidFill>
                  <a:schemeClr val="accent1">
                    <a:lumMod val="75000"/>
                  </a:schemeClr>
                </a:solidFill>
              </a:rPr>
              <a:t>h1</a:t>
            </a:r>
            <a:r>
              <a:rPr lang="en-US" dirty="0"/>
              <a:t> and </a:t>
            </a:r>
            <a:r>
              <a:rPr lang="en-US" dirty="0">
                <a:solidFill>
                  <a:schemeClr val="accent1">
                    <a:lumMod val="75000"/>
                  </a:schemeClr>
                </a:solidFill>
              </a:rPr>
              <a:t>p</a:t>
            </a:r>
            <a:r>
              <a:rPr lang="en-US" dirty="0"/>
              <a:t> are </a:t>
            </a:r>
            <a:r>
              <a:rPr lang="en-US" dirty="0" err="1"/>
              <a:t>sibiling</a:t>
            </a:r>
            <a:r>
              <a:rPr lang="en-US" dirty="0"/>
              <a:t> elements and their parent is </a:t>
            </a:r>
            <a:r>
              <a:rPr lang="en-US" dirty="0">
                <a:solidFill>
                  <a:schemeClr val="accent1">
                    <a:lumMod val="60000"/>
                    <a:lumOff val="40000"/>
                  </a:schemeClr>
                </a:solidFill>
              </a:rPr>
              <a:t>body</a:t>
            </a:r>
            <a:r>
              <a:rPr lang="en-US" dirty="0"/>
              <a:t>, these siblings have a grandparent </a:t>
            </a:r>
            <a:r>
              <a:rPr lang="en-US" dirty="0">
                <a:solidFill>
                  <a:srgbClr val="0070C0"/>
                </a:solidFill>
              </a:rPr>
              <a:t>html</a:t>
            </a:r>
            <a:r>
              <a:rPr lang="en-US" dirty="0"/>
              <a:t>.</a:t>
            </a:r>
          </a:p>
        </p:txBody>
      </p:sp>
    </p:spTree>
    <p:extLst>
      <p:ext uri="{BB962C8B-B14F-4D97-AF65-F5344CB8AC3E}">
        <p14:creationId xmlns:p14="http://schemas.microsoft.com/office/powerpoint/2010/main" val="3140055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B93650-A16F-46C0-A117-979DAFC74198}"/>
              </a:ext>
            </a:extLst>
          </p:cNvPr>
          <p:cNvSpPr/>
          <p:nvPr/>
        </p:nvSpPr>
        <p:spPr>
          <a:xfrm>
            <a:off x="1036401" y="180592"/>
            <a:ext cx="82381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Anatomy of an element</a:t>
            </a:r>
          </a:p>
        </p:txBody>
      </p:sp>
      <p:pic>
        <p:nvPicPr>
          <p:cNvPr id="4" name="Picture 3">
            <a:extLst>
              <a:ext uri="{FF2B5EF4-FFF2-40B4-BE49-F238E27FC236}">
                <a16:creationId xmlns:a16="http://schemas.microsoft.com/office/drawing/2014/main" id="{BACD0AA9-BF5C-44D8-8D97-4433DD442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770" y="4450577"/>
            <a:ext cx="5487166" cy="704948"/>
          </a:xfrm>
          <a:prstGeom prst="rect">
            <a:avLst/>
          </a:prstGeom>
        </p:spPr>
      </p:pic>
      <p:sp>
        <p:nvSpPr>
          <p:cNvPr id="5" name="TextBox 4">
            <a:extLst>
              <a:ext uri="{FF2B5EF4-FFF2-40B4-BE49-F238E27FC236}">
                <a16:creationId xmlns:a16="http://schemas.microsoft.com/office/drawing/2014/main" id="{8276863B-8072-4BBF-855D-C9313903E59B}"/>
              </a:ext>
            </a:extLst>
          </p:cNvPr>
          <p:cNvSpPr txBox="1"/>
          <p:nvPr/>
        </p:nvSpPr>
        <p:spPr>
          <a:xfrm>
            <a:off x="296091" y="1314994"/>
            <a:ext cx="5390606" cy="2585323"/>
          </a:xfrm>
          <a:prstGeom prst="rect">
            <a:avLst/>
          </a:prstGeom>
          <a:noFill/>
        </p:spPr>
        <p:txBody>
          <a:bodyPr wrap="square" rtlCol="0">
            <a:spAutoFit/>
          </a:bodyPr>
          <a:lstStyle/>
          <a:p>
            <a:r>
              <a:rPr lang="en-US" dirty="0"/>
              <a:t>In the previous example, the analogy was that despite the two opening and closing tags appearing to be the same, the </a:t>
            </a:r>
            <a:r>
              <a:rPr lang="en-US" i="1" dirty="0">
                <a:solidFill>
                  <a:srgbClr val="0070C0"/>
                </a:solidFill>
              </a:rPr>
              <a:t>grandfather</a:t>
            </a:r>
            <a:r>
              <a:rPr lang="en-US" dirty="0"/>
              <a:t> came before the grandmother, same with the </a:t>
            </a:r>
            <a:r>
              <a:rPr lang="en-US" i="1" dirty="0">
                <a:solidFill>
                  <a:srgbClr val="0070C0"/>
                </a:solidFill>
              </a:rPr>
              <a:t>father</a:t>
            </a:r>
            <a:r>
              <a:rPr lang="en-US" dirty="0"/>
              <a:t> coming before the mother and </a:t>
            </a:r>
            <a:r>
              <a:rPr lang="en-US" i="1" dirty="0">
                <a:solidFill>
                  <a:srgbClr val="0070C0"/>
                </a:solidFill>
              </a:rPr>
              <a:t>brother</a:t>
            </a:r>
            <a:r>
              <a:rPr lang="en-US" dirty="0"/>
              <a:t> before the sister.</a:t>
            </a:r>
            <a:br>
              <a:rPr lang="en-US" dirty="0"/>
            </a:br>
            <a:br>
              <a:rPr lang="en-US" dirty="0"/>
            </a:br>
            <a:r>
              <a:rPr lang="en-US" dirty="0"/>
              <a:t>The opening tag carries all the necessary information for the code to work.</a:t>
            </a:r>
          </a:p>
        </p:txBody>
      </p:sp>
      <p:sp>
        <p:nvSpPr>
          <p:cNvPr id="6" name="Flowchart: Process 5">
            <a:extLst>
              <a:ext uri="{FF2B5EF4-FFF2-40B4-BE49-F238E27FC236}">
                <a16:creationId xmlns:a16="http://schemas.microsoft.com/office/drawing/2014/main" id="{DAB9A005-D787-47CB-8FF6-E0D9F6FE9B0D}"/>
              </a:ext>
            </a:extLst>
          </p:cNvPr>
          <p:cNvSpPr/>
          <p:nvPr/>
        </p:nvSpPr>
        <p:spPr>
          <a:xfrm>
            <a:off x="7372187" y="1931181"/>
            <a:ext cx="2360023" cy="1593669"/>
          </a:xfrm>
          <a:prstGeom prst="flowChart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IDS and Classes(selectors) are used to talk about this element in </a:t>
            </a:r>
            <a:r>
              <a:rPr lang="en-US" dirty="0">
                <a:solidFill>
                  <a:srgbClr val="0070C0"/>
                </a:solidFill>
              </a:rPr>
              <a:t>CSS</a:t>
            </a:r>
            <a:r>
              <a:rPr lang="en-US" dirty="0"/>
              <a:t> or </a:t>
            </a:r>
            <a:r>
              <a:rPr lang="en-US" dirty="0">
                <a:solidFill>
                  <a:schemeClr val="accent1">
                    <a:lumMod val="75000"/>
                  </a:schemeClr>
                </a:solidFill>
              </a:rPr>
              <a:t>JS</a:t>
            </a:r>
            <a:r>
              <a:rPr lang="en-US" dirty="0"/>
              <a:t> world.</a:t>
            </a:r>
          </a:p>
        </p:txBody>
      </p:sp>
      <p:cxnSp>
        <p:nvCxnSpPr>
          <p:cNvPr id="10" name="Straight Arrow Connector 9">
            <a:extLst>
              <a:ext uri="{FF2B5EF4-FFF2-40B4-BE49-F238E27FC236}">
                <a16:creationId xmlns:a16="http://schemas.microsoft.com/office/drawing/2014/main" id="{0D1D341C-DAAE-48A7-B7F8-32BF143F6CD2}"/>
              </a:ext>
            </a:extLst>
          </p:cNvPr>
          <p:cNvCxnSpPr>
            <a:cxnSpLocks/>
          </p:cNvCxnSpPr>
          <p:nvPr/>
        </p:nvCxnSpPr>
        <p:spPr>
          <a:xfrm flipV="1">
            <a:off x="4108456" y="3071513"/>
            <a:ext cx="3041281" cy="13146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5F2A3BB-C35E-4991-BD1E-B555A4EF9CF6}"/>
              </a:ext>
            </a:extLst>
          </p:cNvPr>
          <p:cNvCxnSpPr>
            <a:cxnSpLocks/>
          </p:cNvCxnSpPr>
          <p:nvPr/>
        </p:nvCxnSpPr>
        <p:spPr>
          <a:xfrm flipV="1">
            <a:off x="5682723" y="3500846"/>
            <a:ext cx="1214466" cy="91123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E690B27-825F-4800-8ADD-C09D24A0B8AB}"/>
              </a:ext>
            </a:extLst>
          </p:cNvPr>
          <p:cNvSpPr txBox="1"/>
          <p:nvPr/>
        </p:nvSpPr>
        <p:spPr>
          <a:xfrm>
            <a:off x="940526" y="5492442"/>
            <a:ext cx="9135291" cy="923330"/>
          </a:xfrm>
          <a:prstGeom prst="rect">
            <a:avLst/>
          </a:prstGeom>
          <a:noFill/>
        </p:spPr>
        <p:txBody>
          <a:bodyPr wrap="square" rtlCol="0">
            <a:spAutoFit/>
          </a:bodyPr>
          <a:lstStyle/>
          <a:p>
            <a:r>
              <a:rPr lang="en-US" dirty="0"/>
              <a:t>Typically we use IDS for JS  so that we can specifically target a component that needs to do something, while with CSS we use classes to target multiple elements at once.</a:t>
            </a:r>
          </a:p>
        </p:txBody>
      </p:sp>
    </p:spTree>
    <p:extLst>
      <p:ext uri="{BB962C8B-B14F-4D97-AF65-F5344CB8AC3E}">
        <p14:creationId xmlns:p14="http://schemas.microsoft.com/office/powerpoint/2010/main" val="1290815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16E5D0-F36F-4C49-A52F-246747C2C3F6}"/>
              </a:ext>
            </a:extLst>
          </p:cNvPr>
          <p:cNvSpPr/>
          <p:nvPr/>
        </p:nvSpPr>
        <p:spPr>
          <a:xfrm>
            <a:off x="0" y="266469"/>
            <a:ext cx="1019221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The correct way to link JS files.</a:t>
            </a:r>
          </a:p>
        </p:txBody>
      </p:sp>
      <p:sp>
        <p:nvSpPr>
          <p:cNvPr id="3" name="TextBox 2">
            <a:extLst>
              <a:ext uri="{FF2B5EF4-FFF2-40B4-BE49-F238E27FC236}">
                <a16:creationId xmlns:a16="http://schemas.microsoft.com/office/drawing/2014/main" id="{DE40763C-3B5E-4D61-A9CB-8E49269EBB27}"/>
              </a:ext>
            </a:extLst>
          </p:cNvPr>
          <p:cNvSpPr txBox="1"/>
          <p:nvPr/>
        </p:nvSpPr>
        <p:spPr>
          <a:xfrm>
            <a:off x="567266" y="2184400"/>
            <a:ext cx="7162801" cy="1477328"/>
          </a:xfrm>
          <a:prstGeom prst="rect">
            <a:avLst/>
          </a:prstGeom>
          <a:noFill/>
        </p:spPr>
        <p:txBody>
          <a:bodyPr wrap="square" rtlCol="0">
            <a:spAutoFit/>
          </a:bodyPr>
          <a:lstStyle/>
          <a:p>
            <a:r>
              <a:rPr lang="en-US" dirty="0"/>
              <a:t>In html, there are two places to link JS, the head or the body.</a:t>
            </a:r>
          </a:p>
          <a:p>
            <a:endParaRPr lang="en-US" dirty="0"/>
          </a:p>
          <a:p>
            <a:r>
              <a:rPr lang="en-US" dirty="0"/>
              <a:t>Normally skeletal script is kept at the end of the body element while script required for the skeletal script to run is kept in the head, so that it will be loaded first.</a:t>
            </a:r>
          </a:p>
        </p:txBody>
      </p:sp>
      <p:sp>
        <p:nvSpPr>
          <p:cNvPr id="5" name="Rectangle 4">
            <a:extLst>
              <a:ext uri="{FF2B5EF4-FFF2-40B4-BE49-F238E27FC236}">
                <a16:creationId xmlns:a16="http://schemas.microsoft.com/office/drawing/2014/main" id="{B038A6A2-0CA0-496C-870D-3A09C568DB69}"/>
              </a:ext>
            </a:extLst>
          </p:cNvPr>
          <p:cNvSpPr/>
          <p:nvPr/>
        </p:nvSpPr>
        <p:spPr>
          <a:xfrm>
            <a:off x="1515299" y="3886888"/>
            <a:ext cx="9474434" cy="769441"/>
          </a:xfrm>
          <a:prstGeom prst="rect">
            <a:avLst/>
          </a:prstGeom>
          <a:solidFill>
            <a:schemeClr val="accent4">
              <a:lumMod val="60000"/>
              <a:lumOff val="40000"/>
            </a:schemeClr>
          </a:solid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rPr>
              <a:t>&lt;script </a:t>
            </a:r>
            <a:r>
              <a:rPr lang="en-US" sz="4400" b="1" dirty="0" err="1">
                <a:ln w="9525">
                  <a:solidFill>
                    <a:schemeClr val="bg1"/>
                  </a:solidFill>
                  <a:prstDash val="solid"/>
                </a:ln>
                <a:effectLst>
                  <a:outerShdw blurRad="12700" dist="38100" dir="2700000" algn="tl" rotWithShape="0">
                    <a:schemeClr val="bg1">
                      <a:lumMod val="50000"/>
                    </a:schemeClr>
                  </a:outerShdw>
                </a:effectLst>
              </a:rPr>
              <a:t>src</a:t>
            </a:r>
            <a:r>
              <a:rPr lang="en-US" sz="4400" b="1" dirty="0">
                <a:ln w="9525">
                  <a:solidFill>
                    <a:schemeClr val="bg1"/>
                  </a:solidFill>
                  <a:prstDash val="solid"/>
                </a:ln>
                <a:effectLst>
                  <a:outerShdw blurRad="12700" dist="38100" dir="2700000" algn="tl" rotWithShape="0">
                    <a:schemeClr val="bg1">
                      <a:lumMod val="50000"/>
                    </a:schemeClr>
                  </a:outerShdw>
                </a:effectLst>
              </a:rPr>
              <a:t>=‘</a:t>
            </a:r>
            <a:r>
              <a:rPr lang="en-US" sz="4400" b="1" dirty="0" err="1">
                <a:ln w="9525">
                  <a:solidFill>
                    <a:schemeClr val="bg1"/>
                  </a:solidFill>
                  <a:prstDash val="solid"/>
                </a:ln>
                <a:effectLst>
                  <a:outerShdw blurRad="12700" dist="38100" dir="2700000" algn="tl" rotWithShape="0">
                    <a:schemeClr val="bg1">
                      <a:lumMod val="50000"/>
                    </a:schemeClr>
                  </a:outerShdw>
                </a:effectLst>
              </a:rPr>
              <a:t>js</a:t>
            </a:r>
            <a:r>
              <a:rPr lang="en-US" sz="4400" b="1" dirty="0">
                <a:ln w="9525">
                  <a:solidFill>
                    <a:schemeClr val="bg1"/>
                  </a:solidFill>
                  <a:prstDash val="solid"/>
                </a:ln>
                <a:effectLst>
                  <a:outerShdw blurRad="12700" dist="38100" dir="2700000" algn="tl" rotWithShape="0">
                    <a:schemeClr val="bg1">
                      <a:lumMod val="50000"/>
                    </a:schemeClr>
                  </a:outerShdw>
                </a:effectLst>
              </a:rPr>
              <a:t>/main.js’&gt;&lt;/script&gt;</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TextBox 5">
            <a:extLst>
              <a:ext uri="{FF2B5EF4-FFF2-40B4-BE49-F238E27FC236}">
                <a16:creationId xmlns:a16="http://schemas.microsoft.com/office/drawing/2014/main" id="{7512ABA0-C76D-4416-A9D1-F7BEBDF802B1}"/>
              </a:ext>
            </a:extLst>
          </p:cNvPr>
          <p:cNvSpPr txBox="1"/>
          <p:nvPr/>
        </p:nvSpPr>
        <p:spPr>
          <a:xfrm>
            <a:off x="567266" y="4840700"/>
            <a:ext cx="7958668" cy="2308324"/>
          </a:xfrm>
          <a:prstGeom prst="rect">
            <a:avLst/>
          </a:prstGeom>
          <a:noFill/>
        </p:spPr>
        <p:txBody>
          <a:bodyPr wrap="square" rtlCol="0">
            <a:spAutoFit/>
          </a:bodyPr>
          <a:lstStyle/>
          <a:p>
            <a:r>
              <a:rPr lang="en-US" dirty="0"/>
              <a:t>JavaScript can also be inserted directly into the &lt;html&gt;, however this is highly discouraged. </a:t>
            </a:r>
          </a:p>
          <a:p>
            <a:endParaRPr lang="en-US" dirty="0"/>
          </a:p>
          <a:p>
            <a:r>
              <a:rPr lang="en-US" sz="1800" b="1" dirty="0">
                <a:ln w="9525">
                  <a:solidFill>
                    <a:schemeClr val="bg1"/>
                  </a:solidFill>
                  <a:prstDash val="solid"/>
                </a:ln>
                <a:effectLst>
                  <a:outerShdw blurRad="12700" dist="38100" dir="2700000" algn="tl" rotWithShape="0">
                    <a:schemeClr val="bg1">
                      <a:lumMod val="50000"/>
                    </a:schemeClr>
                  </a:outerShdw>
                </a:effectLst>
              </a:rPr>
              <a:t>&lt;script&gt;</a:t>
            </a:r>
          </a:p>
          <a:p>
            <a:r>
              <a:rPr lang="en-US" b="1" dirty="0">
                <a:ln w="9525">
                  <a:solidFill>
                    <a:schemeClr val="bg1"/>
                  </a:solidFill>
                  <a:prstDash val="solid"/>
                </a:ln>
                <a:effectLst>
                  <a:outerShdw blurRad="12700" dist="38100" dir="2700000" algn="tl" rotWithShape="0">
                    <a:schemeClr val="bg1">
                      <a:lumMod val="50000"/>
                    </a:schemeClr>
                  </a:outerShdw>
                </a:effectLst>
              </a:rPr>
              <a:t>	//this is JavaScript World </a:t>
            </a:r>
          </a:p>
          <a:p>
            <a:r>
              <a:rPr lang="en-US" b="1" dirty="0">
                <a:ln w="9525">
                  <a:solidFill>
                    <a:schemeClr val="bg1"/>
                  </a:solidFill>
                  <a:prstDash val="solid"/>
                </a:ln>
                <a:effectLst>
                  <a:outerShdw blurRad="12700" dist="38100" dir="2700000" algn="tl" rotWithShape="0">
                    <a:schemeClr val="bg1">
                      <a:lumMod val="50000"/>
                    </a:schemeClr>
                  </a:outerShdw>
                </a:effectLst>
              </a:rPr>
              <a:t>	alert(“Hello world”);</a:t>
            </a:r>
          </a:p>
          <a:p>
            <a:r>
              <a:rPr lang="en-US" sz="1800" b="1" dirty="0">
                <a:ln w="9525">
                  <a:solidFill>
                    <a:schemeClr val="bg1"/>
                  </a:solidFill>
                  <a:prstDash val="solid"/>
                </a:ln>
                <a:effectLst>
                  <a:outerShdw blurRad="12700" dist="38100" dir="2700000" algn="tl" rotWithShape="0">
                    <a:schemeClr val="bg1">
                      <a:lumMod val="50000"/>
                    </a:schemeClr>
                  </a:outerShdw>
                </a:effectLst>
              </a:rPr>
              <a:t>&lt;/script&gt;</a:t>
            </a:r>
            <a:endParaRPr lang="en-US"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endParaRPr lang="en-US" dirty="0"/>
          </a:p>
        </p:txBody>
      </p:sp>
    </p:spTree>
    <p:extLst>
      <p:ext uri="{BB962C8B-B14F-4D97-AF65-F5344CB8AC3E}">
        <p14:creationId xmlns:p14="http://schemas.microsoft.com/office/powerpoint/2010/main" val="1496534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941C2E-8BFF-4A85-AFFE-66616EB32612}"/>
              </a:ext>
            </a:extLst>
          </p:cNvPr>
          <p:cNvSpPr/>
          <p:nvPr/>
        </p:nvSpPr>
        <p:spPr>
          <a:xfrm>
            <a:off x="489577" y="266468"/>
            <a:ext cx="875752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Properties that are similar.</a:t>
            </a:r>
          </a:p>
        </p:txBody>
      </p:sp>
      <p:sp>
        <p:nvSpPr>
          <p:cNvPr id="3" name="Rectangle 2">
            <a:extLst>
              <a:ext uri="{FF2B5EF4-FFF2-40B4-BE49-F238E27FC236}">
                <a16:creationId xmlns:a16="http://schemas.microsoft.com/office/drawing/2014/main" id="{CD3C0F12-4443-4083-A77A-845AEB7E192A}"/>
              </a:ext>
            </a:extLst>
          </p:cNvPr>
          <p:cNvSpPr/>
          <p:nvPr/>
        </p:nvSpPr>
        <p:spPr>
          <a:xfrm>
            <a:off x="2453940" y="1739668"/>
            <a:ext cx="1459054" cy="923330"/>
          </a:xfrm>
          <a:prstGeom prst="rect">
            <a:avLst/>
          </a:prstGeom>
          <a:noFill/>
        </p:spPr>
        <p:txBody>
          <a:bodyPr wrap="none" lIns="91440" tIns="45720" rIns="91440" bIns="45720">
            <a:spAutoFit/>
          </a:bodyPr>
          <a:lstStyle/>
          <a:p>
            <a:pPr algn="ctr"/>
            <a:r>
              <a:rPr lang="en-US" sz="5400" b="1" dirty="0" err="1">
                <a:ln w="22225">
                  <a:solidFill>
                    <a:schemeClr val="accent2"/>
                  </a:solidFill>
                  <a:prstDash val="solid"/>
                </a:ln>
                <a:solidFill>
                  <a:schemeClr val="accent2">
                    <a:lumMod val="40000"/>
                    <a:lumOff val="60000"/>
                  </a:schemeClr>
                </a:solidFill>
              </a:rPr>
              <a:t>href</a:t>
            </a:r>
            <a:endParaRPr lang="en-US" sz="5400"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6CBA9BB7-E2B5-4F66-9C67-0A3978AFE660}"/>
              </a:ext>
            </a:extLst>
          </p:cNvPr>
          <p:cNvSpPr/>
          <p:nvPr/>
        </p:nvSpPr>
        <p:spPr>
          <a:xfrm>
            <a:off x="7124525" y="2662998"/>
            <a:ext cx="1154483" cy="923330"/>
          </a:xfrm>
          <a:prstGeom prst="rect">
            <a:avLst/>
          </a:prstGeom>
          <a:noFill/>
        </p:spPr>
        <p:txBody>
          <a:bodyPr wrap="none" lIns="91440" tIns="45720" rIns="91440" bIns="45720">
            <a:spAutoFit/>
          </a:bodyPr>
          <a:lstStyle/>
          <a:p>
            <a:pPr algn="ctr"/>
            <a:r>
              <a:rPr lang="en-US" sz="5400" b="1" dirty="0" err="1">
                <a:ln w="22225">
                  <a:solidFill>
                    <a:schemeClr val="accent2"/>
                  </a:solidFill>
                  <a:prstDash val="solid"/>
                </a:ln>
                <a:solidFill>
                  <a:schemeClr val="accent2">
                    <a:lumMod val="40000"/>
                    <a:lumOff val="60000"/>
                  </a:schemeClr>
                </a:solidFill>
              </a:rPr>
              <a:t>src</a:t>
            </a:r>
            <a:endParaRPr lang="en-US" sz="5400" b="1" dirty="0">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4B4D1308-F6B0-46DA-A6A7-A0C277A630ED}"/>
              </a:ext>
            </a:extLst>
          </p:cNvPr>
          <p:cNvSpPr txBox="1"/>
          <p:nvPr/>
        </p:nvSpPr>
        <p:spPr>
          <a:xfrm>
            <a:off x="618067" y="2735746"/>
            <a:ext cx="3962400" cy="2031325"/>
          </a:xfrm>
          <a:prstGeom prst="rect">
            <a:avLst/>
          </a:prstGeom>
          <a:noFill/>
        </p:spPr>
        <p:txBody>
          <a:bodyPr wrap="square" rtlCol="0">
            <a:spAutoFit/>
          </a:bodyPr>
          <a:lstStyle/>
          <a:p>
            <a:r>
              <a:rPr lang="en-US" dirty="0"/>
              <a:t>H-ref starts with H, so remember the most popular file in a website should normally be HTML. (we link </a:t>
            </a:r>
            <a:r>
              <a:rPr lang="en-US" dirty="0" err="1"/>
              <a:t>css</a:t>
            </a:r>
            <a:r>
              <a:rPr lang="en-US" dirty="0"/>
              <a:t> too with this)</a:t>
            </a:r>
          </a:p>
          <a:p>
            <a:endParaRPr lang="en-US" dirty="0"/>
          </a:p>
          <a:p>
            <a:r>
              <a:rPr lang="en-US" dirty="0"/>
              <a:t>Here are common instances were they are used.</a:t>
            </a:r>
          </a:p>
        </p:txBody>
      </p:sp>
      <p:sp>
        <p:nvSpPr>
          <p:cNvPr id="8" name="TextBox 7">
            <a:extLst>
              <a:ext uri="{FF2B5EF4-FFF2-40B4-BE49-F238E27FC236}">
                <a16:creationId xmlns:a16="http://schemas.microsoft.com/office/drawing/2014/main" id="{4E680B0C-0A45-4A71-87DE-60F818B04333}"/>
              </a:ext>
            </a:extLst>
          </p:cNvPr>
          <p:cNvSpPr txBox="1"/>
          <p:nvPr/>
        </p:nvSpPr>
        <p:spPr>
          <a:xfrm>
            <a:off x="-84018" y="4600689"/>
            <a:ext cx="7994023" cy="1477328"/>
          </a:xfrm>
          <a:prstGeom prst="rect">
            <a:avLst/>
          </a:prstGeom>
          <a:noFill/>
        </p:spPr>
        <p:txBody>
          <a:bodyPr wrap="square">
            <a:spAutoFit/>
          </a:bodyPr>
          <a:lstStyle/>
          <a:p>
            <a:endParaRPr lang="en-US" b="0" dirty="0">
              <a:solidFill>
                <a:srgbClr val="FFFFFF"/>
              </a:solidFill>
              <a:effectLst/>
              <a:latin typeface="Consolas" panose="020B0609020204030204" pitchFamily="49" charset="0"/>
            </a:endParaRPr>
          </a:p>
          <a:p>
            <a:r>
              <a:rPr lang="en-US" b="0" dirty="0">
                <a:solidFill>
                  <a:srgbClr val="FF0000"/>
                </a:solidFill>
                <a:effectLst/>
                <a:latin typeface="Consolas" panose="020B0609020204030204" pitchFamily="49" charset="0"/>
              </a:rPr>
              <a:t>    &lt;link </a:t>
            </a:r>
            <a:r>
              <a:rPr lang="en-US" b="0" dirty="0" err="1">
                <a:solidFill>
                  <a:srgbClr val="FF0000"/>
                </a:solidFill>
                <a:effectLst/>
                <a:latin typeface="Consolas" panose="020B0609020204030204" pitchFamily="49" charset="0"/>
              </a:rPr>
              <a:t>rel</a:t>
            </a:r>
            <a:r>
              <a:rPr lang="en-US" b="0" dirty="0">
                <a:solidFill>
                  <a:srgbClr val="FF0000"/>
                </a:solidFill>
                <a:effectLst/>
                <a:latin typeface="Consolas" panose="020B0609020204030204" pitchFamily="49" charset="0"/>
              </a:rPr>
              <a:t>="stylesheet" </a:t>
            </a:r>
            <a:r>
              <a:rPr lang="en-US" b="0" dirty="0" err="1">
                <a:solidFill>
                  <a:srgbClr val="FF0000"/>
                </a:solidFill>
                <a:effectLst/>
                <a:latin typeface="Consolas" panose="020B0609020204030204" pitchFamily="49" charset="0"/>
              </a:rPr>
              <a:t>href</a:t>
            </a:r>
            <a:r>
              <a:rPr lang="en-US" b="0" dirty="0">
                <a:solidFill>
                  <a:srgbClr val="FF0000"/>
                </a:solidFill>
                <a:effectLst/>
                <a:latin typeface="Consolas" panose="020B0609020204030204" pitchFamily="49" charset="0"/>
              </a:rPr>
              <a:t>="</a:t>
            </a:r>
            <a:r>
              <a:rPr lang="en-US" b="0" dirty="0" err="1">
                <a:solidFill>
                  <a:srgbClr val="FF0000"/>
                </a:solidFill>
                <a:effectLst/>
                <a:latin typeface="Consolas" panose="020B0609020204030204" pitchFamily="49" charset="0"/>
              </a:rPr>
              <a:t>css</a:t>
            </a:r>
            <a:r>
              <a:rPr lang="en-US" b="0" dirty="0">
                <a:solidFill>
                  <a:srgbClr val="FF0000"/>
                </a:solidFill>
                <a:effectLst/>
                <a:latin typeface="Consolas" panose="020B0609020204030204" pitchFamily="49" charset="0"/>
              </a:rPr>
              <a:t>/main.min.css"&gt;</a:t>
            </a:r>
          </a:p>
          <a:p>
            <a:br>
              <a:rPr lang="en-US" b="0" dirty="0">
                <a:solidFill>
                  <a:srgbClr val="FFFFFF"/>
                </a:solidFill>
                <a:effectLst/>
                <a:latin typeface="Consolas" panose="020B0609020204030204" pitchFamily="49" charset="0"/>
              </a:rPr>
            </a:br>
            <a:r>
              <a:rPr lang="en-US" b="0" dirty="0">
                <a:solidFill>
                  <a:srgbClr val="FF0000"/>
                </a:solidFill>
                <a:effectLst/>
                <a:latin typeface="Consolas" panose="020B0609020204030204" pitchFamily="49" charset="0"/>
              </a:rPr>
              <a:t>    &lt;a </a:t>
            </a:r>
            <a:r>
              <a:rPr lang="en-US" b="0" dirty="0" err="1">
                <a:solidFill>
                  <a:srgbClr val="FF0000"/>
                </a:solidFill>
                <a:effectLst/>
                <a:latin typeface="Consolas" panose="020B0609020204030204" pitchFamily="49" charset="0"/>
              </a:rPr>
              <a:t>href</a:t>
            </a:r>
            <a:r>
              <a:rPr lang="en-US" b="0" dirty="0">
                <a:solidFill>
                  <a:srgbClr val="FF0000"/>
                </a:solidFill>
                <a:effectLst/>
                <a:latin typeface="Consolas" panose="020B0609020204030204" pitchFamily="49" charset="0"/>
              </a:rPr>
              <a:t>="posts.html"&gt;&lt;/a&gt;</a:t>
            </a:r>
          </a:p>
          <a:p>
            <a:endParaRPr lang="en-US" b="0" dirty="0">
              <a:solidFill>
                <a:srgbClr val="FF0000"/>
              </a:solidFill>
              <a:effectLst/>
              <a:latin typeface="Consolas" panose="020B0609020204030204" pitchFamily="49" charset="0"/>
            </a:endParaRPr>
          </a:p>
        </p:txBody>
      </p:sp>
      <p:sp>
        <p:nvSpPr>
          <p:cNvPr id="9" name="TextBox 8">
            <a:extLst>
              <a:ext uri="{FF2B5EF4-FFF2-40B4-BE49-F238E27FC236}">
                <a16:creationId xmlns:a16="http://schemas.microsoft.com/office/drawing/2014/main" id="{E1DB1BD8-5DA8-46B0-9254-A7BCD4917CA3}"/>
              </a:ext>
            </a:extLst>
          </p:cNvPr>
          <p:cNvSpPr txBox="1"/>
          <p:nvPr/>
        </p:nvSpPr>
        <p:spPr>
          <a:xfrm>
            <a:off x="4800600" y="1617133"/>
            <a:ext cx="2946400" cy="646331"/>
          </a:xfrm>
          <a:prstGeom prst="rect">
            <a:avLst/>
          </a:prstGeom>
          <a:noFill/>
        </p:spPr>
        <p:txBody>
          <a:bodyPr wrap="square" rtlCol="0">
            <a:spAutoFit/>
          </a:bodyPr>
          <a:lstStyle/>
          <a:p>
            <a:r>
              <a:rPr lang="en-US" dirty="0"/>
              <a:t>In a nutshell: these props tells where a file sits.</a:t>
            </a:r>
          </a:p>
        </p:txBody>
      </p:sp>
      <p:sp>
        <p:nvSpPr>
          <p:cNvPr id="11" name="TextBox 10">
            <a:extLst>
              <a:ext uri="{FF2B5EF4-FFF2-40B4-BE49-F238E27FC236}">
                <a16:creationId xmlns:a16="http://schemas.microsoft.com/office/drawing/2014/main" id="{2E29C93B-B104-4192-BCCA-E51B9BC77DB5}"/>
              </a:ext>
            </a:extLst>
          </p:cNvPr>
          <p:cNvSpPr txBox="1"/>
          <p:nvPr/>
        </p:nvSpPr>
        <p:spPr>
          <a:xfrm>
            <a:off x="5435600" y="3662696"/>
            <a:ext cx="6680199" cy="1200329"/>
          </a:xfrm>
          <a:prstGeom prst="rect">
            <a:avLst/>
          </a:prstGeom>
          <a:noFill/>
        </p:spPr>
        <p:txBody>
          <a:bodyPr wrap="square">
            <a:spAutoFit/>
          </a:bodyPr>
          <a:lstStyle/>
          <a:p>
            <a:r>
              <a:rPr lang="fr-FR" b="0" dirty="0">
                <a:solidFill>
                  <a:srgbClr val="00642D"/>
                </a:solidFill>
                <a:effectLst/>
                <a:latin typeface="Consolas" panose="020B0609020204030204" pitchFamily="49" charset="0"/>
              </a:rPr>
              <a:t>    &lt;script src="</a:t>
            </a:r>
            <a:r>
              <a:rPr lang="fr-FR" b="0" dirty="0" err="1">
                <a:solidFill>
                  <a:srgbClr val="00642D"/>
                </a:solidFill>
                <a:effectLst/>
                <a:latin typeface="Consolas" panose="020B0609020204030204" pitchFamily="49" charset="0"/>
              </a:rPr>
              <a:t>js</a:t>
            </a:r>
            <a:r>
              <a:rPr lang="fr-FR" b="0" dirty="0">
                <a:solidFill>
                  <a:srgbClr val="00642D"/>
                </a:solidFill>
                <a:effectLst/>
                <a:latin typeface="Consolas" panose="020B0609020204030204" pitchFamily="49" charset="0"/>
              </a:rPr>
              <a:t>/main.js"&gt;&lt;/script&gt;</a:t>
            </a:r>
          </a:p>
          <a:p>
            <a:endParaRPr lang="fr-FR" dirty="0">
              <a:solidFill>
                <a:srgbClr val="00642D"/>
              </a:solidFill>
              <a:latin typeface="Consolas" panose="020B0609020204030204" pitchFamily="49" charset="0"/>
            </a:endParaRPr>
          </a:p>
          <a:p>
            <a:r>
              <a:rPr lang="en-US" b="0" dirty="0">
                <a:solidFill>
                  <a:srgbClr val="00642D"/>
                </a:solidFill>
                <a:effectLst/>
                <a:latin typeface="Consolas" panose="020B0609020204030204" pitchFamily="49" charset="0"/>
              </a:rPr>
              <a:t>    &lt;</a:t>
            </a:r>
            <a:r>
              <a:rPr lang="en-US" b="0" dirty="0" err="1">
                <a:solidFill>
                  <a:srgbClr val="00642D"/>
                </a:solidFill>
                <a:effectLst/>
                <a:latin typeface="Consolas" panose="020B0609020204030204" pitchFamily="49" charset="0"/>
              </a:rPr>
              <a:t>img</a:t>
            </a:r>
            <a:r>
              <a:rPr lang="en-US" b="0" dirty="0">
                <a:solidFill>
                  <a:srgbClr val="00642D"/>
                </a:solidFill>
                <a:effectLst/>
                <a:latin typeface="Consolas" panose="020B0609020204030204" pitchFamily="49" charset="0"/>
              </a:rPr>
              <a:t> </a:t>
            </a:r>
            <a:r>
              <a:rPr lang="en-US" b="0" dirty="0" err="1">
                <a:solidFill>
                  <a:srgbClr val="00642D"/>
                </a:solidFill>
                <a:effectLst/>
                <a:latin typeface="Consolas" panose="020B0609020204030204" pitchFamily="49" charset="0"/>
              </a:rPr>
              <a:t>src</a:t>
            </a:r>
            <a:r>
              <a:rPr lang="en-US" b="0" dirty="0">
                <a:solidFill>
                  <a:srgbClr val="00642D"/>
                </a:solidFill>
                <a:effectLst/>
                <a:latin typeface="Consolas" panose="020B0609020204030204" pitchFamily="49" charset="0"/>
              </a:rPr>
              <a:t>="./</a:t>
            </a:r>
            <a:r>
              <a:rPr lang="en-US" b="0" dirty="0" err="1">
                <a:solidFill>
                  <a:srgbClr val="00642D"/>
                </a:solidFill>
                <a:effectLst/>
                <a:latin typeface="Consolas" panose="020B0609020204030204" pitchFamily="49" charset="0"/>
              </a:rPr>
              <a:t>img</a:t>
            </a:r>
            <a:r>
              <a:rPr lang="en-US" b="0" dirty="0">
                <a:solidFill>
                  <a:srgbClr val="00642D"/>
                </a:solidFill>
                <a:effectLst/>
                <a:latin typeface="Consolas" panose="020B0609020204030204" pitchFamily="49" charset="0"/>
              </a:rPr>
              <a:t>/background.png" alt=""&gt;</a:t>
            </a:r>
          </a:p>
          <a:p>
            <a:endParaRPr lang="fr-FR" b="0" dirty="0">
              <a:solidFill>
                <a:srgbClr val="00642D"/>
              </a:solidFill>
              <a:effectLst/>
              <a:latin typeface="Consolas" panose="020B0609020204030204" pitchFamily="49" charset="0"/>
            </a:endParaRPr>
          </a:p>
        </p:txBody>
      </p:sp>
    </p:spTree>
    <p:extLst>
      <p:ext uri="{BB962C8B-B14F-4D97-AF65-F5344CB8AC3E}">
        <p14:creationId xmlns:p14="http://schemas.microsoft.com/office/powerpoint/2010/main" val="246132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561C-57A6-4C7C-A7DE-0D166D734D1F}"/>
              </a:ext>
            </a:extLst>
          </p:cNvPr>
          <p:cNvSpPr>
            <a:spLocks noGrp="1"/>
          </p:cNvSpPr>
          <p:nvPr>
            <p:ph type="title"/>
          </p:nvPr>
        </p:nvSpPr>
        <p:spPr/>
        <p:txBody>
          <a:bodyPr/>
          <a:lstStyle/>
          <a:p>
            <a:r>
              <a:rPr lang="en-US" dirty="0"/>
              <a:t>Course Overview </a:t>
            </a:r>
          </a:p>
        </p:txBody>
      </p:sp>
      <p:sp>
        <p:nvSpPr>
          <p:cNvPr id="3" name="Content Placeholder 2">
            <a:extLst>
              <a:ext uri="{FF2B5EF4-FFF2-40B4-BE49-F238E27FC236}">
                <a16:creationId xmlns:a16="http://schemas.microsoft.com/office/drawing/2014/main" id="{586ACAB2-5C5B-4E91-8BB2-32C06813DAF6}"/>
              </a:ext>
            </a:extLst>
          </p:cNvPr>
          <p:cNvSpPr>
            <a:spLocks noGrp="1"/>
          </p:cNvSpPr>
          <p:nvPr>
            <p:ph idx="1"/>
          </p:nvPr>
        </p:nvSpPr>
        <p:spPr/>
        <p:txBody>
          <a:bodyPr/>
          <a:lstStyle/>
          <a:p>
            <a:pPr marL="0" indent="0">
              <a:buNone/>
            </a:pPr>
            <a:r>
              <a:rPr lang="en-US" dirty="0"/>
              <a:t>5 Years of Web Development experiences condensed into a single course; addressing the misconceptions when dev’s first start this journey.</a:t>
            </a:r>
          </a:p>
          <a:p>
            <a:pPr marL="0" indent="0">
              <a:buNone/>
            </a:pPr>
            <a:endParaRPr lang="en-US" dirty="0"/>
          </a:p>
          <a:p>
            <a:pPr marL="0" indent="0">
              <a:buNone/>
            </a:pPr>
            <a:r>
              <a:rPr lang="en-US" dirty="0"/>
              <a:t>Over 6 languages covered:</a:t>
            </a:r>
            <a:br>
              <a:rPr lang="en-US" dirty="0"/>
            </a:br>
            <a:r>
              <a:rPr lang="en-US" dirty="0"/>
              <a:t>HTML, CSS, JS, PHP, SCSS, JQ</a:t>
            </a:r>
          </a:p>
          <a:p>
            <a:pPr marL="0" indent="0">
              <a:buNone/>
            </a:pPr>
            <a:endParaRPr lang="en-US" dirty="0"/>
          </a:p>
          <a:p>
            <a:pPr marL="0" indent="0">
              <a:buNone/>
            </a:pPr>
            <a:r>
              <a:rPr lang="en-US" dirty="0"/>
              <a:t>This course Covers 10+ Topics: Ajax, JSON, XML, MySQL, Normalization, Databases Security Concerns, SQL MVC System, Appification, DOM Manipulation &amp; Dynamic Rendering, Domains, Hosting &amp; Launching</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91110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BF83C5-AA8F-4B7C-B88A-4536FF7231BC}"/>
              </a:ext>
            </a:extLst>
          </p:cNvPr>
          <p:cNvSpPr/>
          <p:nvPr/>
        </p:nvSpPr>
        <p:spPr>
          <a:xfrm>
            <a:off x="1962191" y="325735"/>
            <a:ext cx="603242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The Text Elements</a:t>
            </a:r>
          </a:p>
        </p:txBody>
      </p:sp>
      <p:sp>
        <p:nvSpPr>
          <p:cNvPr id="4" name="TextBox 3">
            <a:extLst>
              <a:ext uri="{FF2B5EF4-FFF2-40B4-BE49-F238E27FC236}">
                <a16:creationId xmlns:a16="http://schemas.microsoft.com/office/drawing/2014/main" id="{C651DB3D-37B9-496F-BA89-F2B1CD87032C}"/>
              </a:ext>
            </a:extLst>
          </p:cNvPr>
          <p:cNvSpPr txBox="1"/>
          <p:nvPr/>
        </p:nvSpPr>
        <p:spPr>
          <a:xfrm>
            <a:off x="482600" y="2032000"/>
            <a:ext cx="3009537" cy="2308324"/>
          </a:xfrm>
          <a:prstGeom prst="rect">
            <a:avLst/>
          </a:prstGeom>
          <a:noFill/>
        </p:spPr>
        <p:txBody>
          <a:bodyPr wrap="square" rtlCol="0">
            <a:spAutoFit/>
          </a:bodyPr>
          <a:lstStyle/>
          <a:p>
            <a:r>
              <a:rPr lang="en-US" dirty="0"/>
              <a:t>The &lt;p&gt;&gt; element holds paragraphs.</a:t>
            </a:r>
          </a:p>
          <a:p>
            <a:endParaRPr lang="en-US" dirty="0"/>
          </a:p>
          <a:p>
            <a:r>
              <a:rPr lang="en-US" dirty="0"/>
              <a:t>&lt;h1&gt;&gt; , &lt;h2&gt;&gt; until &lt;h6&gt;&gt; are the headings different size headings to use in-conjunction with &lt;p&gt;&gt;.</a:t>
            </a:r>
          </a:p>
        </p:txBody>
      </p:sp>
    </p:spTree>
    <p:extLst>
      <p:ext uri="{BB962C8B-B14F-4D97-AF65-F5344CB8AC3E}">
        <p14:creationId xmlns:p14="http://schemas.microsoft.com/office/powerpoint/2010/main" val="2244666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CSS</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Cascading Style Sheets</a:t>
            </a:r>
          </a:p>
        </p:txBody>
      </p:sp>
    </p:spTree>
    <p:extLst>
      <p:ext uri="{BB962C8B-B14F-4D97-AF65-F5344CB8AC3E}">
        <p14:creationId xmlns:p14="http://schemas.microsoft.com/office/powerpoint/2010/main" val="3902185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F6CCD-DEA8-45B5-9050-4F01F520509C}"/>
              </a:ext>
            </a:extLst>
          </p:cNvPr>
          <p:cNvSpPr txBox="1"/>
          <p:nvPr/>
        </p:nvSpPr>
        <p:spPr>
          <a:xfrm>
            <a:off x="452820" y="1710267"/>
            <a:ext cx="5249333" cy="923330"/>
          </a:xfrm>
          <a:prstGeom prst="rect">
            <a:avLst/>
          </a:prstGeom>
          <a:noFill/>
        </p:spPr>
        <p:txBody>
          <a:bodyPr wrap="square" rtlCol="0">
            <a:spAutoFit/>
          </a:bodyPr>
          <a:lstStyle/>
          <a:p>
            <a:r>
              <a:rPr lang="en-US" dirty="0">
                <a:solidFill>
                  <a:srgbClr val="0070C0"/>
                </a:solidFill>
              </a:rPr>
              <a:t>Anything that comes before these brackets</a:t>
            </a:r>
            <a:r>
              <a:rPr lang="en-US" dirty="0"/>
              <a:t>{</a:t>
            </a:r>
          </a:p>
          <a:p>
            <a:endParaRPr lang="en-US" dirty="0"/>
          </a:p>
          <a:p>
            <a:r>
              <a:rPr lang="en-US" dirty="0"/>
              <a:t>}</a:t>
            </a:r>
          </a:p>
        </p:txBody>
      </p:sp>
      <p:sp>
        <p:nvSpPr>
          <p:cNvPr id="5" name="Rectangle 4">
            <a:extLst>
              <a:ext uri="{FF2B5EF4-FFF2-40B4-BE49-F238E27FC236}">
                <a16:creationId xmlns:a16="http://schemas.microsoft.com/office/drawing/2014/main" id="{1CE7FB6C-F996-49CF-B38E-D81B1DECB4F0}"/>
              </a:ext>
            </a:extLst>
          </p:cNvPr>
          <p:cNvSpPr/>
          <p:nvPr/>
        </p:nvSpPr>
        <p:spPr>
          <a:xfrm>
            <a:off x="2086901" y="401935"/>
            <a:ext cx="459933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The selector </a:t>
            </a:r>
            <a:r>
              <a:rPr lang="en-US" sz="2400" b="0" cap="none" spc="0" dirty="0">
                <a:ln w="0"/>
                <a:solidFill>
                  <a:schemeClr val="tx1"/>
                </a:solidFill>
                <a:effectLst>
                  <a:outerShdw blurRad="38100" dist="19050" dir="2700000" algn="tl" rotWithShape="0">
                    <a:schemeClr val="dk1">
                      <a:alpha val="40000"/>
                    </a:schemeClr>
                  </a:outerShdw>
                </a:effectLst>
              </a:rPr>
              <a:t>is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9B66D652-8DEE-47DD-BF14-2D0FDE0F6E59}"/>
              </a:ext>
            </a:extLst>
          </p:cNvPr>
          <p:cNvSpPr txBox="1"/>
          <p:nvPr/>
        </p:nvSpPr>
        <p:spPr>
          <a:xfrm>
            <a:off x="989358" y="2279935"/>
            <a:ext cx="3752924" cy="1477328"/>
          </a:xfrm>
          <a:prstGeom prst="rect">
            <a:avLst/>
          </a:prstGeom>
          <a:noFill/>
        </p:spPr>
        <p:txBody>
          <a:bodyPr wrap="square" rtlCol="0">
            <a:spAutoFit/>
          </a:bodyPr>
          <a:lstStyle/>
          <a:p>
            <a:r>
              <a:rPr lang="en-US" dirty="0"/>
              <a:t>You can select: </a:t>
            </a:r>
          </a:p>
          <a:p>
            <a:endParaRPr lang="en-US" dirty="0"/>
          </a:p>
          <a:p>
            <a:r>
              <a:rPr lang="en-US" dirty="0"/>
              <a:t>element names</a:t>
            </a:r>
          </a:p>
          <a:p>
            <a:r>
              <a:rPr lang="en-US" dirty="0"/>
              <a:t>IDS </a:t>
            </a:r>
          </a:p>
          <a:p>
            <a:r>
              <a:rPr lang="en-US" dirty="0"/>
              <a:t>Classes</a:t>
            </a:r>
          </a:p>
        </p:txBody>
      </p:sp>
      <p:sp>
        <p:nvSpPr>
          <p:cNvPr id="7" name="TextBox 6">
            <a:extLst>
              <a:ext uri="{FF2B5EF4-FFF2-40B4-BE49-F238E27FC236}">
                <a16:creationId xmlns:a16="http://schemas.microsoft.com/office/drawing/2014/main" id="{3929D355-9D96-4A4A-B45D-D4D7C8B566E8}"/>
              </a:ext>
            </a:extLst>
          </p:cNvPr>
          <p:cNvSpPr txBox="1"/>
          <p:nvPr/>
        </p:nvSpPr>
        <p:spPr>
          <a:xfrm>
            <a:off x="4283986" y="2731281"/>
            <a:ext cx="2836333" cy="3970318"/>
          </a:xfrm>
          <a:prstGeom prst="rect">
            <a:avLst/>
          </a:prstGeom>
          <a:noFill/>
        </p:spPr>
        <p:txBody>
          <a:bodyPr wrap="square" rtlCol="0">
            <a:spAutoFit/>
          </a:bodyPr>
          <a:lstStyle/>
          <a:p>
            <a:br>
              <a:rPr lang="en-US" dirty="0"/>
            </a:br>
            <a:r>
              <a:rPr lang="en-US" dirty="0"/>
              <a:t>For example:</a:t>
            </a:r>
            <a:br>
              <a:rPr lang="en-US" dirty="0"/>
            </a:br>
            <a:endParaRPr lang="en-US" dirty="0"/>
          </a:p>
          <a:p>
            <a:r>
              <a:rPr lang="en-US" dirty="0"/>
              <a:t>Header{</a:t>
            </a:r>
          </a:p>
          <a:p>
            <a:endParaRPr lang="en-US" dirty="0"/>
          </a:p>
          <a:p>
            <a:r>
              <a:rPr lang="en-US" dirty="0"/>
              <a:t>}</a:t>
            </a:r>
          </a:p>
          <a:p>
            <a:endParaRPr lang="en-US" dirty="0"/>
          </a:p>
          <a:p>
            <a:r>
              <a:rPr lang="en-US" dirty="0"/>
              <a:t>Main{</a:t>
            </a:r>
          </a:p>
          <a:p>
            <a:endParaRPr lang="en-US" dirty="0"/>
          </a:p>
          <a:p>
            <a:r>
              <a:rPr lang="en-US" dirty="0"/>
              <a:t>}</a:t>
            </a:r>
          </a:p>
          <a:p>
            <a:endParaRPr lang="en-US" dirty="0"/>
          </a:p>
          <a:p>
            <a:r>
              <a:rPr lang="en-US" dirty="0"/>
              <a:t>Footer{</a:t>
            </a:r>
          </a:p>
          <a:p>
            <a:endParaRPr lang="en-US" dirty="0"/>
          </a:p>
          <a:p>
            <a:r>
              <a:rPr lang="en-US" dirty="0"/>
              <a:t>}</a:t>
            </a:r>
          </a:p>
        </p:txBody>
      </p:sp>
      <p:sp>
        <p:nvSpPr>
          <p:cNvPr id="8" name="TextBox 7">
            <a:extLst>
              <a:ext uri="{FF2B5EF4-FFF2-40B4-BE49-F238E27FC236}">
                <a16:creationId xmlns:a16="http://schemas.microsoft.com/office/drawing/2014/main" id="{B4444C18-83F3-4F4E-80BF-95F1DF38A90D}"/>
              </a:ext>
            </a:extLst>
          </p:cNvPr>
          <p:cNvSpPr txBox="1"/>
          <p:nvPr/>
        </p:nvSpPr>
        <p:spPr>
          <a:xfrm>
            <a:off x="6406454" y="2839003"/>
            <a:ext cx="1794933" cy="3754874"/>
          </a:xfrm>
          <a:prstGeom prst="rect">
            <a:avLst/>
          </a:prstGeom>
          <a:noFill/>
        </p:spPr>
        <p:txBody>
          <a:bodyPr wrap="square" rtlCol="0">
            <a:spAutoFit/>
          </a:bodyPr>
          <a:lstStyle/>
          <a:p>
            <a:r>
              <a:rPr lang="en-US" sz="4400" dirty="0"/>
              <a:t>.</a:t>
            </a:r>
            <a:r>
              <a:rPr lang="en-US" dirty="0"/>
              <a:t>page{</a:t>
            </a:r>
          </a:p>
          <a:p>
            <a:endParaRPr lang="en-US" dirty="0"/>
          </a:p>
          <a:p>
            <a:r>
              <a:rPr lang="en-US" dirty="0"/>
              <a:t>}</a:t>
            </a:r>
          </a:p>
          <a:p>
            <a:endParaRPr lang="en-US" dirty="0"/>
          </a:p>
          <a:p>
            <a:r>
              <a:rPr lang="en-US" sz="3200" dirty="0"/>
              <a:t>.</a:t>
            </a:r>
            <a:r>
              <a:rPr lang="en-US" dirty="0"/>
              <a:t>ad{</a:t>
            </a:r>
          </a:p>
          <a:p>
            <a:endParaRPr lang="en-US" dirty="0"/>
          </a:p>
          <a:p>
            <a:r>
              <a:rPr lang="en-US" dirty="0"/>
              <a:t>}</a:t>
            </a:r>
          </a:p>
          <a:p>
            <a:endParaRPr lang="en-US" dirty="0"/>
          </a:p>
          <a:p>
            <a:r>
              <a:rPr lang="en-US" dirty="0"/>
              <a:t>.products{</a:t>
            </a:r>
          </a:p>
          <a:p>
            <a:endParaRPr lang="en-US" dirty="0"/>
          </a:p>
          <a:p>
            <a:r>
              <a:rPr lang="en-US" dirty="0"/>
              <a:t>}</a:t>
            </a:r>
          </a:p>
        </p:txBody>
      </p:sp>
      <p:sp>
        <p:nvSpPr>
          <p:cNvPr id="10" name="TextBox 9">
            <a:extLst>
              <a:ext uri="{FF2B5EF4-FFF2-40B4-BE49-F238E27FC236}">
                <a16:creationId xmlns:a16="http://schemas.microsoft.com/office/drawing/2014/main" id="{1C4425D7-D12A-4E5E-B5D1-F5CE9EC26F48}"/>
              </a:ext>
            </a:extLst>
          </p:cNvPr>
          <p:cNvSpPr txBox="1"/>
          <p:nvPr/>
        </p:nvSpPr>
        <p:spPr>
          <a:xfrm>
            <a:off x="8968092" y="2993199"/>
            <a:ext cx="2157108" cy="3754874"/>
          </a:xfrm>
          <a:prstGeom prst="rect">
            <a:avLst/>
          </a:prstGeom>
          <a:noFill/>
        </p:spPr>
        <p:txBody>
          <a:bodyPr wrap="square" rtlCol="0">
            <a:spAutoFit/>
          </a:bodyPr>
          <a:lstStyle/>
          <a:p>
            <a:r>
              <a:rPr lang="en-US" sz="4000" dirty="0"/>
              <a:t>#</a:t>
            </a:r>
            <a:r>
              <a:rPr lang="en-US" sz="1600" dirty="0"/>
              <a:t>music__player</a:t>
            </a:r>
            <a:r>
              <a:rPr lang="en-US" dirty="0"/>
              <a:t>{</a:t>
            </a:r>
          </a:p>
          <a:p>
            <a:endParaRPr lang="en-US" dirty="0"/>
          </a:p>
          <a:p>
            <a:r>
              <a:rPr lang="en-US" dirty="0"/>
              <a:t>}</a:t>
            </a:r>
          </a:p>
          <a:p>
            <a:endParaRPr lang="en-US" dirty="0"/>
          </a:p>
          <a:p>
            <a:r>
              <a:rPr lang="en-US" sz="2800" dirty="0"/>
              <a:t>#</a:t>
            </a:r>
            <a:r>
              <a:rPr lang="en-US" dirty="0"/>
              <a:t>footer-note{</a:t>
            </a:r>
          </a:p>
          <a:p>
            <a:endParaRPr lang="en-US" dirty="0"/>
          </a:p>
          <a:p>
            <a:r>
              <a:rPr lang="en-US" dirty="0"/>
              <a:t>}</a:t>
            </a:r>
          </a:p>
          <a:p>
            <a:endParaRPr lang="en-US" dirty="0"/>
          </a:p>
          <a:p>
            <a:r>
              <a:rPr lang="en-US" sz="1600" dirty="0"/>
              <a:t>#hero-section</a:t>
            </a:r>
            <a:r>
              <a:rPr lang="en-US" dirty="0"/>
              <a:t>{</a:t>
            </a:r>
          </a:p>
          <a:p>
            <a:endParaRPr lang="en-US" dirty="0"/>
          </a:p>
          <a:p>
            <a:r>
              <a:rPr lang="en-US" dirty="0"/>
              <a:t>}</a:t>
            </a:r>
          </a:p>
        </p:txBody>
      </p:sp>
    </p:spTree>
    <p:extLst>
      <p:ext uri="{BB962C8B-B14F-4D97-AF65-F5344CB8AC3E}">
        <p14:creationId xmlns:p14="http://schemas.microsoft.com/office/powerpoint/2010/main" val="2250590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768E55-F362-48E6-AFBB-6AD50CF20CC9}"/>
              </a:ext>
            </a:extLst>
          </p:cNvPr>
          <p:cNvSpPr/>
          <p:nvPr/>
        </p:nvSpPr>
        <p:spPr>
          <a:xfrm>
            <a:off x="3958500" y="147935"/>
            <a:ext cx="23615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Syntax</a:t>
            </a:r>
          </a:p>
        </p:txBody>
      </p:sp>
      <p:sp>
        <p:nvSpPr>
          <p:cNvPr id="5" name="Rectangle 4">
            <a:extLst>
              <a:ext uri="{FF2B5EF4-FFF2-40B4-BE49-F238E27FC236}">
                <a16:creationId xmlns:a16="http://schemas.microsoft.com/office/drawing/2014/main" id="{45C3A46C-8424-4ED2-ACD8-69B2D96C681D}"/>
              </a:ext>
            </a:extLst>
          </p:cNvPr>
          <p:cNvSpPr/>
          <p:nvPr/>
        </p:nvSpPr>
        <p:spPr>
          <a:xfrm>
            <a:off x="2402786" y="2652174"/>
            <a:ext cx="6588813" cy="4339650"/>
          </a:xfrm>
          <a:prstGeom prst="rect">
            <a:avLst/>
          </a:prstGeom>
          <a:noFill/>
        </p:spPr>
        <p:txBody>
          <a:bodyPr wrap="square" lIns="91440" tIns="45720" rIns="91440" bIns="45720">
            <a:spAutoFit/>
          </a:bodyPr>
          <a:lstStyle/>
          <a:p>
            <a:r>
              <a:rPr lang="en-US" sz="3600" dirty="0">
                <a:ln w="0">
                  <a:solidFill>
                    <a:schemeClr val="tx1"/>
                  </a:solidFill>
                </a:ln>
                <a:solidFill>
                  <a:srgbClr val="00B050"/>
                </a:solidFill>
                <a:effectLst>
                  <a:outerShdw blurRad="38100" dist="19050" dir="2700000" algn="tl" rotWithShape="0">
                    <a:schemeClr val="dk1">
                      <a:alpha val="40000"/>
                    </a:schemeClr>
                  </a:outerShdw>
                </a:effectLst>
              </a:rPr>
              <a:t>Main{</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a:t>
            </a:r>
            <a:r>
              <a:rPr lang="en-US" sz="3600" dirty="0">
                <a:ln w="0">
                  <a:solidFill>
                    <a:schemeClr val="tx1"/>
                  </a:solidFill>
                </a:ln>
                <a:effectLst>
                  <a:outerShdw blurRad="38100" dist="19050" dir="2700000" algn="tl" rotWithShape="0">
                    <a:schemeClr val="dk1">
                      <a:alpha val="40000"/>
                    </a:schemeClr>
                  </a:outerShdw>
                </a:effectLst>
              </a:rPr>
              <a:t>width</a:t>
            </a:r>
            <a:r>
              <a:rPr lang="en-US" sz="7200" dirty="0">
                <a:ln w="0">
                  <a:solidFill>
                    <a:schemeClr val="tx1"/>
                  </a:solidFill>
                </a:ln>
                <a:solidFill>
                  <a:srgbClr val="00B050"/>
                </a:solidFill>
                <a:effectLst>
                  <a:outerShdw blurRad="38100" dist="19050" dir="2700000" algn="tl" rotWithShape="0">
                    <a:schemeClr val="dk1">
                      <a:alpha val="40000"/>
                    </a:schemeClr>
                  </a:outerShdw>
                </a:effectLst>
              </a:rPr>
              <a:t>:</a:t>
            </a:r>
            <a:r>
              <a:rPr lang="en-US" sz="3600" dirty="0">
                <a:ln w="0">
                  <a:solidFill>
                    <a:schemeClr val="tx1"/>
                  </a:solidFill>
                </a:ln>
                <a:solidFill>
                  <a:srgbClr val="00B050"/>
                </a:solidFill>
                <a:effectLst>
                  <a:outerShdw blurRad="38100" dist="19050" dir="2700000" algn="tl" rotWithShape="0">
                    <a:schemeClr val="dk1">
                      <a:alpha val="40000"/>
                    </a:schemeClr>
                  </a:outerShdw>
                </a:effectLst>
              </a:rPr>
              <a:t> </a:t>
            </a:r>
            <a:r>
              <a:rPr lang="en-US" sz="3600" dirty="0">
                <a:ln w="0">
                  <a:solidFill>
                    <a:schemeClr val="tx1"/>
                  </a:solidFill>
                </a:ln>
                <a:solidFill>
                  <a:schemeClr val="accent5">
                    <a:lumMod val="75000"/>
                  </a:schemeClr>
                </a:solidFill>
                <a:effectLst>
                  <a:outerShdw blurRad="38100" dist="19050" dir="2700000" algn="tl" rotWithShape="0">
                    <a:schemeClr val="dk1">
                      <a:alpha val="40000"/>
                    </a:schemeClr>
                  </a:outerShdw>
                </a:effectLst>
              </a:rPr>
              <a:t>100vw</a:t>
            </a:r>
            <a:r>
              <a:rPr lang="en-US" sz="3600" dirty="0">
                <a:ln w="0">
                  <a:solidFill>
                    <a:schemeClr val="tx1"/>
                  </a:solidFill>
                </a:ln>
                <a:solidFill>
                  <a:srgbClr val="00B050"/>
                </a:solidFill>
                <a:effectLst>
                  <a:outerShdw blurRad="38100" dist="19050" dir="2700000" algn="tl" rotWithShape="0">
                    <a:schemeClr val="dk1">
                      <a:alpha val="40000"/>
                    </a:schemeClr>
                  </a:outerShdw>
                </a:effectLst>
              </a:rPr>
              <a:t>;</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a:t>
            </a:r>
            <a:r>
              <a:rPr lang="en-US" sz="2400" dirty="0">
                <a:ln w="0">
                  <a:solidFill>
                    <a:schemeClr val="tx1"/>
                  </a:solidFill>
                </a:ln>
                <a:solidFill>
                  <a:srgbClr val="00B050"/>
                </a:solidFill>
                <a:effectLst>
                  <a:outerShdw blurRad="38100" dist="19050" dir="2700000" algn="tl" rotWithShape="0">
                    <a:schemeClr val="dk1">
                      <a:alpha val="40000"/>
                    </a:schemeClr>
                  </a:outerShdw>
                </a:effectLst>
              </a:rPr>
              <a:t>height: 100vh</a:t>
            </a:r>
            <a:r>
              <a:rPr lang="en-US" sz="3600" dirty="0">
                <a:ln w="0">
                  <a:solidFill>
                    <a:schemeClr val="tx1"/>
                  </a:solidFill>
                </a:ln>
                <a:solidFill>
                  <a:srgbClr val="00B050"/>
                </a:solidFill>
                <a:effectLst>
                  <a:outerShdw blurRad="38100" dist="19050" dir="2700000" algn="tl" rotWithShape="0">
                    <a:schemeClr val="dk1">
                      <a:alpha val="40000"/>
                    </a:schemeClr>
                  </a:outerShdw>
                </a:effectLst>
              </a:rPr>
              <a:t>;</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a:t>
            </a:r>
            <a:r>
              <a:rPr lang="en-US" sz="2800" dirty="0">
                <a:ln w="0">
                  <a:solidFill>
                    <a:schemeClr val="tx1"/>
                  </a:solidFill>
                </a:ln>
                <a:solidFill>
                  <a:srgbClr val="00B050"/>
                </a:solidFill>
                <a:effectLst>
                  <a:outerShdw blurRad="38100" dist="19050" dir="2700000" algn="tl" rotWithShape="0">
                    <a:schemeClr val="dk1">
                      <a:alpha val="40000"/>
                    </a:schemeClr>
                  </a:outerShdw>
                </a:effectLst>
              </a:rPr>
              <a:t>background-color: green</a:t>
            </a:r>
            <a:r>
              <a:rPr lang="en-US" sz="3600" dirty="0">
                <a:ln w="0">
                  <a:solidFill>
                    <a:schemeClr val="tx1"/>
                  </a:solidFill>
                </a:ln>
                <a:solidFill>
                  <a:srgbClr val="00B050"/>
                </a:solidFill>
                <a:effectLst>
                  <a:outerShdw blurRad="38100" dist="19050" dir="2700000" algn="tl" rotWithShape="0">
                    <a:schemeClr val="dk1">
                      <a:alpha val="40000"/>
                    </a:schemeClr>
                  </a:outerShdw>
                </a:effectLst>
              </a:rPr>
              <a:t>;</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a:t>
            </a:r>
            <a:r>
              <a:rPr lang="en-US" sz="2400" dirty="0">
                <a:ln w="0">
                  <a:solidFill>
                    <a:schemeClr val="tx1"/>
                  </a:solidFill>
                </a:ln>
                <a:solidFill>
                  <a:srgbClr val="00B050"/>
                </a:solidFill>
                <a:effectLst>
                  <a:outerShdw blurRad="38100" dist="19050" dir="2700000" algn="tl" rotWithShape="0">
                    <a:schemeClr val="dk1">
                      <a:alpha val="40000"/>
                    </a:schemeClr>
                  </a:outerShdw>
                </a:effectLst>
              </a:rPr>
              <a:t>color: black</a:t>
            </a:r>
            <a:r>
              <a:rPr lang="en-US" sz="6000" dirty="0">
                <a:ln w="0">
                  <a:solidFill>
                    <a:schemeClr val="tx1"/>
                  </a:solidFill>
                </a:ln>
                <a:solidFill>
                  <a:srgbClr val="00B050"/>
                </a:solidFill>
                <a:effectLst>
                  <a:outerShdw blurRad="38100" dist="19050" dir="2700000" algn="tl" rotWithShape="0">
                    <a:schemeClr val="dk1">
                      <a:alpha val="40000"/>
                    </a:schemeClr>
                  </a:outerShdw>
                </a:effectLst>
              </a:rPr>
              <a:t>;</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a:t>
            </a:r>
          </a:p>
        </p:txBody>
      </p:sp>
      <p:cxnSp>
        <p:nvCxnSpPr>
          <p:cNvPr id="8" name="Straight Arrow Connector 7">
            <a:extLst>
              <a:ext uri="{FF2B5EF4-FFF2-40B4-BE49-F238E27FC236}">
                <a16:creationId xmlns:a16="http://schemas.microsoft.com/office/drawing/2014/main" id="{80920273-30BD-41C1-B05D-56EF3EDB4C17}"/>
              </a:ext>
            </a:extLst>
          </p:cNvPr>
          <p:cNvCxnSpPr>
            <a:cxnSpLocks/>
          </p:cNvCxnSpPr>
          <p:nvPr/>
        </p:nvCxnSpPr>
        <p:spPr>
          <a:xfrm flipV="1">
            <a:off x="5427133" y="2946400"/>
            <a:ext cx="1580645" cy="792161"/>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86C0101-786E-4FDC-BBD0-6138E3CC051B}"/>
              </a:ext>
            </a:extLst>
          </p:cNvPr>
          <p:cNvSpPr/>
          <p:nvPr/>
        </p:nvSpPr>
        <p:spPr>
          <a:xfrm>
            <a:off x="3228404" y="974194"/>
            <a:ext cx="4136069" cy="707886"/>
          </a:xfrm>
          <a:prstGeom prst="rect">
            <a:avLst/>
          </a:prstGeom>
          <a:noFill/>
        </p:spPr>
        <p:txBody>
          <a:bodyPr wrap="none" lIns="91440" tIns="45720" rIns="91440" bIns="45720">
            <a:spAutoFit/>
          </a:bodyPr>
          <a:lstStyle/>
          <a:p>
            <a:pPr algn="ctr"/>
            <a:r>
              <a:rPr lang="en-US" sz="4000" b="1" u="sng" cap="none" spc="0" dirty="0">
                <a:ln w="22225">
                  <a:solidFill>
                    <a:schemeClr val="accent2"/>
                  </a:solidFill>
                  <a:prstDash val="solid"/>
                </a:ln>
                <a:solidFill>
                  <a:schemeClr val="tx2">
                    <a:lumMod val="50000"/>
                  </a:schemeClr>
                </a:solidFill>
                <a:effectLst/>
              </a:rPr>
              <a:t>Key  value pairs</a:t>
            </a:r>
          </a:p>
        </p:txBody>
      </p:sp>
      <p:cxnSp>
        <p:nvCxnSpPr>
          <p:cNvPr id="15" name="Straight Arrow Connector 14">
            <a:extLst>
              <a:ext uri="{FF2B5EF4-FFF2-40B4-BE49-F238E27FC236}">
                <a16:creationId xmlns:a16="http://schemas.microsoft.com/office/drawing/2014/main" id="{0F0AD1B6-66C7-43FE-A93A-AD751CF20399}"/>
              </a:ext>
            </a:extLst>
          </p:cNvPr>
          <p:cNvCxnSpPr>
            <a:cxnSpLocks/>
          </p:cNvCxnSpPr>
          <p:nvPr/>
        </p:nvCxnSpPr>
        <p:spPr>
          <a:xfrm flipH="1">
            <a:off x="1742386" y="3928534"/>
            <a:ext cx="102614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C83A39-3EA7-4CDE-8498-3FCE695F2A7E}"/>
              </a:ext>
            </a:extLst>
          </p:cNvPr>
          <p:cNvSpPr txBox="1"/>
          <p:nvPr/>
        </p:nvSpPr>
        <p:spPr>
          <a:xfrm>
            <a:off x="7007778" y="2642654"/>
            <a:ext cx="1320800" cy="369332"/>
          </a:xfrm>
          <a:prstGeom prst="rect">
            <a:avLst/>
          </a:prstGeom>
          <a:noFill/>
        </p:spPr>
        <p:txBody>
          <a:bodyPr wrap="square" rtlCol="0">
            <a:spAutoFit/>
          </a:bodyPr>
          <a:lstStyle/>
          <a:p>
            <a:r>
              <a:rPr lang="en-US" dirty="0"/>
              <a:t>value</a:t>
            </a:r>
          </a:p>
        </p:txBody>
      </p:sp>
      <p:sp>
        <p:nvSpPr>
          <p:cNvPr id="19" name="TextBox 18">
            <a:extLst>
              <a:ext uri="{FF2B5EF4-FFF2-40B4-BE49-F238E27FC236}">
                <a16:creationId xmlns:a16="http://schemas.microsoft.com/office/drawing/2014/main" id="{EA9AF077-656C-491E-AE53-B709C4822753}"/>
              </a:ext>
            </a:extLst>
          </p:cNvPr>
          <p:cNvSpPr txBox="1"/>
          <p:nvPr/>
        </p:nvSpPr>
        <p:spPr>
          <a:xfrm>
            <a:off x="1081986" y="3743868"/>
            <a:ext cx="1320800" cy="369332"/>
          </a:xfrm>
          <a:prstGeom prst="rect">
            <a:avLst/>
          </a:prstGeom>
          <a:noFill/>
        </p:spPr>
        <p:txBody>
          <a:bodyPr wrap="square" rtlCol="0">
            <a:spAutoFit/>
          </a:bodyPr>
          <a:lstStyle/>
          <a:p>
            <a:r>
              <a:rPr lang="en-US" dirty="0"/>
              <a:t>Key</a:t>
            </a:r>
          </a:p>
        </p:txBody>
      </p:sp>
      <p:sp>
        <p:nvSpPr>
          <p:cNvPr id="22" name="TextBox 21">
            <a:extLst>
              <a:ext uri="{FF2B5EF4-FFF2-40B4-BE49-F238E27FC236}">
                <a16:creationId xmlns:a16="http://schemas.microsoft.com/office/drawing/2014/main" id="{A2EA2330-51AB-41E7-96BE-8BD0DA39F6D9}"/>
              </a:ext>
            </a:extLst>
          </p:cNvPr>
          <p:cNvSpPr txBox="1"/>
          <p:nvPr/>
        </p:nvSpPr>
        <p:spPr>
          <a:xfrm>
            <a:off x="336919" y="956131"/>
            <a:ext cx="2065867" cy="1477328"/>
          </a:xfrm>
          <a:prstGeom prst="rect">
            <a:avLst/>
          </a:prstGeom>
          <a:noFill/>
        </p:spPr>
        <p:txBody>
          <a:bodyPr wrap="square" rtlCol="0">
            <a:spAutoFit/>
          </a:bodyPr>
          <a:lstStyle/>
          <a:p>
            <a:r>
              <a:rPr lang="en-US" dirty="0"/>
              <a:t>CSS rules must  be separated by a colon and then end in a semicolon.</a:t>
            </a:r>
          </a:p>
        </p:txBody>
      </p:sp>
    </p:spTree>
    <p:extLst>
      <p:ext uri="{BB962C8B-B14F-4D97-AF65-F5344CB8AC3E}">
        <p14:creationId xmlns:p14="http://schemas.microsoft.com/office/powerpoint/2010/main" val="1539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768E55-F362-48E6-AFBB-6AD50CF20CC9}"/>
              </a:ext>
            </a:extLst>
          </p:cNvPr>
          <p:cNvSpPr/>
          <p:nvPr/>
        </p:nvSpPr>
        <p:spPr>
          <a:xfrm>
            <a:off x="2099818" y="147935"/>
            <a:ext cx="607890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See any element!</a:t>
            </a:r>
          </a:p>
        </p:txBody>
      </p:sp>
      <p:sp>
        <p:nvSpPr>
          <p:cNvPr id="5" name="Rectangle 4">
            <a:extLst>
              <a:ext uri="{FF2B5EF4-FFF2-40B4-BE49-F238E27FC236}">
                <a16:creationId xmlns:a16="http://schemas.microsoft.com/office/drawing/2014/main" id="{45C3A46C-8424-4ED2-ACD8-69B2D96C681D}"/>
              </a:ext>
            </a:extLst>
          </p:cNvPr>
          <p:cNvSpPr/>
          <p:nvPr/>
        </p:nvSpPr>
        <p:spPr>
          <a:xfrm>
            <a:off x="2419720" y="2110307"/>
            <a:ext cx="6588813" cy="3416320"/>
          </a:xfrm>
          <a:prstGeom prst="rect">
            <a:avLst/>
          </a:prstGeom>
          <a:noFill/>
        </p:spPr>
        <p:txBody>
          <a:bodyPr wrap="square" lIns="91440" tIns="45720" rIns="91440" bIns="45720">
            <a:spAutoFit/>
          </a:bodyPr>
          <a:lstStyle/>
          <a:p>
            <a:r>
              <a:rPr lang="en-US" sz="3600" dirty="0">
                <a:ln w="0">
                  <a:solidFill>
                    <a:schemeClr val="tx1"/>
                  </a:solidFill>
                </a:ln>
                <a:solidFill>
                  <a:srgbClr val="00B050"/>
                </a:solidFill>
                <a:effectLst>
                  <a:outerShdw blurRad="38100" dist="19050" dir="2700000" algn="tl" rotWithShape="0">
                    <a:schemeClr val="dk1">
                      <a:alpha val="40000"/>
                    </a:schemeClr>
                  </a:outerShdw>
                </a:effectLst>
              </a:rPr>
              <a:t>Main{</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width: 100vw;</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height: 100vh;</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background-color: green;</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	color: black;</a:t>
            </a:r>
          </a:p>
          <a:p>
            <a:r>
              <a:rPr lang="en-US" sz="3600" dirty="0">
                <a:ln w="0">
                  <a:solidFill>
                    <a:schemeClr val="tx1"/>
                  </a:solidFill>
                </a:ln>
                <a:solidFill>
                  <a:srgbClr val="00B050"/>
                </a:solidFill>
                <a:effectLst>
                  <a:outerShdw blurRad="38100" dist="19050" dir="2700000" algn="tl" rotWithShape="0">
                    <a:schemeClr val="dk1">
                      <a:alpha val="40000"/>
                    </a:schemeClr>
                  </a:outerShdw>
                </a:effectLst>
              </a:rPr>
              <a:t>}</a:t>
            </a:r>
          </a:p>
        </p:txBody>
      </p:sp>
      <p:cxnSp>
        <p:nvCxnSpPr>
          <p:cNvPr id="8" name="Straight Arrow Connector 7">
            <a:extLst>
              <a:ext uri="{FF2B5EF4-FFF2-40B4-BE49-F238E27FC236}">
                <a16:creationId xmlns:a16="http://schemas.microsoft.com/office/drawing/2014/main" id="{80920273-30BD-41C1-B05D-56EF3EDB4C17}"/>
              </a:ext>
            </a:extLst>
          </p:cNvPr>
          <p:cNvCxnSpPr>
            <a:cxnSpLocks/>
          </p:cNvCxnSpPr>
          <p:nvPr/>
        </p:nvCxnSpPr>
        <p:spPr>
          <a:xfrm flipV="1">
            <a:off x="6417734" y="2884901"/>
            <a:ext cx="1058333" cy="425566"/>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2DCC8E-8AD1-4DD2-958B-2AD9BF3FDB67}"/>
              </a:ext>
            </a:extLst>
          </p:cNvPr>
          <p:cNvCxnSpPr>
            <a:cxnSpLocks/>
          </p:cNvCxnSpPr>
          <p:nvPr/>
        </p:nvCxnSpPr>
        <p:spPr>
          <a:xfrm flipV="1">
            <a:off x="6502400" y="2954867"/>
            <a:ext cx="1075267" cy="863600"/>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86C0101-786E-4FDC-BBD0-6138E3CC051B}"/>
              </a:ext>
            </a:extLst>
          </p:cNvPr>
          <p:cNvSpPr/>
          <p:nvPr/>
        </p:nvSpPr>
        <p:spPr>
          <a:xfrm>
            <a:off x="7330179" y="1931938"/>
            <a:ext cx="45624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tx2">
                    <a:lumMod val="50000"/>
                  </a:schemeClr>
                </a:solidFill>
                <a:effectLst/>
              </a:rPr>
              <a:t>2 Dimensions</a:t>
            </a:r>
          </a:p>
        </p:txBody>
      </p:sp>
      <p:cxnSp>
        <p:nvCxnSpPr>
          <p:cNvPr id="15" name="Straight Arrow Connector 14">
            <a:extLst>
              <a:ext uri="{FF2B5EF4-FFF2-40B4-BE49-F238E27FC236}">
                <a16:creationId xmlns:a16="http://schemas.microsoft.com/office/drawing/2014/main" id="{0F0AD1B6-66C7-43FE-A93A-AD751CF20399}"/>
              </a:ext>
            </a:extLst>
          </p:cNvPr>
          <p:cNvCxnSpPr>
            <a:cxnSpLocks/>
          </p:cNvCxnSpPr>
          <p:nvPr/>
        </p:nvCxnSpPr>
        <p:spPr>
          <a:xfrm flipH="1">
            <a:off x="1380067" y="4648201"/>
            <a:ext cx="1518893" cy="406399"/>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C83A39-3EA7-4CDE-8498-3FCE695F2A7E}"/>
              </a:ext>
            </a:extLst>
          </p:cNvPr>
          <p:cNvSpPr txBox="1"/>
          <p:nvPr/>
        </p:nvSpPr>
        <p:spPr>
          <a:xfrm>
            <a:off x="0" y="5096933"/>
            <a:ext cx="1320800" cy="646331"/>
          </a:xfrm>
          <a:prstGeom prst="rect">
            <a:avLst/>
          </a:prstGeom>
          <a:noFill/>
        </p:spPr>
        <p:txBody>
          <a:bodyPr wrap="square" rtlCol="0">
            <a:spAutoFit/>
          </a:bodyPr>
          <a:lstStyle/>
          <a:p>
            <a:r>
              <a:rPr lang="en-US" dirty="0"/>
              <a:t>Refers to the text</a:t>
            </a:r>
          </a:p>
        </p:txBody>
      </p:sp>
    </p:spTree>
    <p:extLst>
      <p:ext uri="{BB962C8B-B14F-4D97-AF65-F5344CB8AC3E}">
        <p14:creationId xmlns:p14="http://schemas.microsoft.com/office/powerpoint/2010/main" val="2190443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26BA0-ED3F-4BC7-9CE3-541D5138CFA2}"/>
              </a:ext>
            </a:extLst>
          </p:cNvPr>
          <p:cNvSpPr/>
          <p:nvPr/>
        </p:nvSpPr>
        <p:spPr>
          <a:xfrm>
            <a:off x="3881959" y="325735"/>
            <a:ext cx="265008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Images</a:t>
            </a:r>
          </a:p>
        </p:txBody>
      </p:sp>
      <p:sp>
        <p:nvSpPr>
          <p:cNvPr id="3" name="TextBox 2">
            <a:extLst>
              <a:ext uri="{FF2B5EF4-FFF2-40B4-BE49-F238E27FC236}">
                <a16:creationId xmlns:a16="http://schemas.microsoft.com/office/drawing/2014/main" id="{E0F4F6D3-BB97-43FF-837F-FAF6A23EA966}"/>
              </a:ext>
            </a:extLst>
          </p:cNvPr>
          <p:cNvSpPr txBox="1"/>
          <p:nvPr/>
        </p:nvSpPr>
        <p:spPr>
          <a:xfrm>
            <a:off x="1278467" y="1905000"/>
            <a:ext cx="4318000" cy="2308324"/>
          </a:xfrm>
          <a:prstGeom prst="rect">
            <a:avLst/>
          </a:prstGeom>
          <a:noFill/>
        </p:spPr>
        <p:txBody>
          <a:bodyPr wrap="square" rtlCol="0">
            <a:spAutoFit/>
          </a:bodyPr>
          <a:lstStyle/>
          <a:p>
            <a:r>
              <a:rPr lang="en-US" dirty="0"/>
              <a:t>.products{</a:t>
            </a:r>
          </a:p>
          <a:p>
            <a:endParaRPr lang="en-US" dirty="0"/>
          </a:p>
          <a:p>
            <a:r>
              <a:rPr lang="en-US" dirty="0"/>
              <a:t>width: 20vw;</a:t>
            </a:r>
          </a:p>
          <a:p>
            <a:r>
              <a:rPr lang="en-US" dirty="0"/>
              <a:t>height: 10vh;</a:t>
            </a:r>
          </a:p>
          <a:p>
            <a:r>
              <a:rPr lang="en-US" dirty="0"/>
              <a:t>object-fit: center;</a:t>
            </a:r>
          </a:p>
          <a:p>
            <a:endParaRPr lang="en-US" dirty="0"/>
          </a:p>
          <a:p>
            <a:endParaRPr lang="en-US" dirty="0"/>
          </a:p>
          <a:p>
            <a:r>
              <a:rPr lang="en-US" dirty="0"/>
              <a:t>}</a:t>
            </a:r>
          </a:p>
        </p:txBody>
      </p:sp>
    </p:spTree>
    <p:extLst>
      <p:ext uri="{BB962C8B-B14F-4D97-AF65-F5344CB8AC3E}">
        <p14:creationId xmlns:p14="http://schemas.microsoft.com/office/powerpoint/2010/main" val="1117166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SCSS</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Sassy CSS</a:t>
            </a:r>
          </a:p>
        </p:txBody>
      </p:sp>
    </p:spTree>
    <p:extLst>
      <p:ext uri="{BB962C8B-B14F-4D97-AF65-F5344CB8AC3E}">
        <p14:creationId xmlns:p14="http://schemas.microsoft.com/office/powerpoint/2010/main" val="783045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7155ED-BA8C-4A5A-B9A4-BA0D4C05D752}"/>
              </a:ext>
            </a:extLst>
          </p:cNvPr>
          <p:cNvSpPr/>
          <p:nvPr/>
        </p:nvSpPr>
        <p:spPr>
          <a:xfrm>
            <a:off x="2534942" y="308802"/>
            <a:ext cx="54457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Notes on usage</a:t>
            </a:r>
          </a:p>
        </p:txBody>
      </p:sp>
      <p:sp>
        <p:nvSpPr>
          <p:cNvPr id="5" name="TextBox 4">
            <a:extLst>
              <a:ext uri="{FF2B5EF4-FFF2-40B4-BE49-F238E27FC236}">
                <a16:creationId xmlns:a16="http://schemas.microsoft.com/office/drawing/2014/main" id="{28A71B66-7925-467E-B608-42AE09334E43}"/>
              </a:ext>
            </a:extLst>
          </p:cNvPr>
          <p:cNvSpPr txBox="1"/>
          <p:nvPr/>
        </p:nvSpPr>
        <p:spPr>
          <a:xfrm>
            <a:off x="7133167" y="1494600"/>
            <a:ext cx="4343400" cy="2031325"/>
          </a:xfrm>
          <a:prstGeom prst="rect">
            <a:avLst/>
          </a:prstGeom>
          <a:noFill/>
        </p:spPr>
        <p:txBody>
          <a:bodyPr wrap="square" rtlCol="0">
            <a:spAutoFit/>
          </a:bodyPr>
          <a:lstStyle/>
          <a:p>
            <a:r>
              <a:rPr lang="en-US" dirty="0"/>
              <a:t>All SCSS files should go in </a:t>
            </a:r>
          </a:p>
          <a:p>
            <a:endParaRPr lang="en-US" dirty="0"/>
          </a:p>
          <a:p>
            <a:r>
              <a:rPr lang="en-US" dirty="0">
                <a:solidFill>
                  <a:srgbClr val="00B0F0"/>
                </a:solidFill>
              </a:rPr>
              <a:t>./</a:t>
            </a:r>
            <a:r>
              <a:rPr lang="en-US" dirty="0" err="1">
                <a:solidFill>
                  <a:srgbClr val="00B0F0"/>
                </a:solidFill>
              </a:rPr>
              <a:t>scss</a:t>
            </a:r>
            <a:endParaRPr lang="en-US" dirty="0">
              <a:solidFill>
                <a:srgbClr val="00B0F0"/>
              </a:solidFill>
            </a:endParaRPr>
          </a:p>
          <a:p>
            <a:endParaRPr lang="en-US" dirty="0"/>
          </a:p>
          <a:p>
            <a:r>
              <a:rPr lang="en-US" dirty="0"/>
              <a:t>And they should export to </a:t>
            </a:r>
          </a:p>
          <a:p>
            <a:endParaRPr lang="en-US" dirty="0">
              <a:solidFill>
                <a:srgbClr val="00B0F0"/>
              </a:solidFill>
            </a:endParaRPr>
          </a:p>
          <a:p>
            <a:r>
              <a:rPr lang="en-US" dirty="0">
                <a:solidFill>
                  <a:srgbClr val="00B0F0"/>
                </a:solidFill>
              </a:rPr>
              <a:t>./</a:t>
            </a:r>
            <a:r>
              <a:rPr lang="en-US" dirty="0" err="1">
                <a:solidFill>
                  <a:srgbClr val="00B0F0"/>
                </a:solidFill>
              </a:rPr>
              <a:t>css</a:t>
            </a:r>
            <a:r>
              <a:rPr lang="en-US" dirty="0">
                <a:solidFill>
                  <a:srgbClr val="00B0F0"/>
                </a:solidFill>
              </a:rPr>
              <a:t>/main.min.css</a:t>
            </a:r>
          </a:p>
        </p:txBody>
      </p:sp>
      <p:sp>
        <p:nvSpPr>
          <p:cNvPr id="6" name="TextBox 5">
            <a:extLst>
              <a:ext uri="{FF2B5EF4-FFF2-40B4-BE49-F238E27FC236}">
                <a16:creationId xmlns:a16="http://schemas.microsoft.com/office/drawing/2014/main" id="{752FDFEC-F30A-48B8-ACDE-65647B7E614C}"/>
              </a:ext>
            </a:extLst>
          </p:cNvPr>
          <p:cNvSpPr txBox="1"/>
          <p:nvPr/>
        </p:nvSpPr>
        <p:spPr>
          <a:xfrm>
            <a:off x="715433" y="1397676"/>
            <a:ext cx="5676899" cy="1477328"/>
          </a:xfrm>
          <a:prstGeom prst="rect">
            <a:avLst/>
          </a:prstGeom>
          <a:noFill/>
        </p:spPr>
        <p:txBody>
          <a:bodyPr wrap="square" rtlCol="0">
            <a:spAutoFit/>
          </a:bodyPr>
          <a:lstStyle/>
          <a:p>
            <a:r>
              <a:rPr lang="en-US" dirty="0"/>
              <a:t>When working with SCSS, you separate sections of SCSS into different files, and call them from your main file.</a:t>
            </a:r>
          </a:p>
          <a:p>
            <a:endParaRPr lang="en-US" dirty="0"/>
          </a:p>
          <a:p>
            <a:r>
              <a:rPr lang="en-US" dirty="0"/>
              <a:t>The main file then gets compiled into valid CSS.</a:t>
            </a:r>
          </a:p>
        </p:txBody>
      </p:sp>
      <p:sp>
        <p:nvSpPr>
          <p:cNvPr id="7" name="Rectangle 6">
            <a:extLst>
              <a:ext uri="{FF2B5EF4-FFF2-40B4-BE49-F238E27FC236}">
                <a16:creationId xmlns:a16="http://schemas.microsoft.com/office/drawing/2014/main" id="{E8B1A4B8-9978-443D-882D-E52E1E618995}"/>
              </a:ext>
            </a:extLst>
          </p:cNvPr>
          <p:cNvSpPr/>
          <p:nvPr/>
        </p:nvSpPr>
        <p:spPr>
          <a:xfrm>
            <a:off x="96535" y="3429000"/>
            <a:ext cx="1065968" cy="261610"/>
          </a:xfrm>
          <a:prstGeom prst="rect">
            <a:avLst/>
          </a:prstGeom>
          <a:noFill/>
        </p:spPr>
        <p:txBody>
          <a:bodyPr wrap="squar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_</a:t>
            </a:r>
            <a:r>
              <a:rPr lang="en-US" sz="1100" b="0" cap="none" spc="0" dirty="0" err="1">
                <a:ln w="0"/>
                <a:solidFill>
                  <a:schemeClr val="tx1"/>
                </a:solidFill>
                <a:effectLst>
                  <a:outerShdw blurRad="38100" dist="19050" dir="2700000" algn="tl" rotWithShape="0">
                    <a:schemeClr val="dk1">
                      <a:alpha val="40000"/>
                    </a:schemeClr>
                  </a:outerShdw>
                </a:effectLst>
              </a:rPr>
              <a:t>resets.scss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BD177A6C-47DF-4B0C-BC02-2244187DDD3B}"/>
              </a:ext>
            </a:extLst>
          </p:cNvPr>
          <p:cNvSpPr/>
          <p:nvPr/>
        </p:nvSpPr>
        <p:spPr>
          <a:xfrm>
            <a:off x="3699933" y="5731935"/>
            <a:ext cx="4114800"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Main.min.css</a:t>
            </a:r>
          </a:p>
        </p:txBody>
      </p:sp>
      <p:cxnSp>
        <p:nvCxnSpPr>
          <p:cNvPr id="10" name="Straight Arrow Connector 9">
            <a:extLst>
              <a:ext uri="{FF2B5EF4-FFF2-40B4-BE49-F238E27FC236}">
                <a16:creationId xmlns:a16="http://schemas.microsoft.com/office/drawing/2014/main" id="{201AD376-97D1-4357-A939-3DCF542B5750}"/>
              </a:ext>
            </a:extLst>
          </p:cNvPr>
          <p:cNvCxnSpPr/>
          <p:nvPr/>
        </p:nvCxnSpPr>
        <p:spPr>
          <a:xfrm>
            <a:off x="3699933" y="5215467"/>
            <a:ext cx="431800" cy="44873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C2DE1C-B0D1-43C4-B1A2-A71B5A823928}"/>
              </a:ext>
            </a:extLst>
          </p:cNvPr>
          <p:cNvCxnSpPr/>
          <p:nvPr/>
        </p:nvCxnSpPr>
        <p:spPr>
          <a:xfrm>
            <a:off x="913568" y="4165600"/>
            <a:ext cx="431800" cy="44873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84EF551-ADA2-4E34-859D-4CD4F51840E2}"/>
              </a:ext>
            </a:extLst>
          </p:cNvPr>
          <p:cNvSpPr/>
          <p:nvPr/>
        </p:nvSpPr>
        <p:spPr>
          <a:xfrm>
            <a:off x="1065968" y="4766734"/>
            <a:ext cx="2871032" cy="707886"/>
          </a:xfrm>
          <a:prstGeom prst="rect">
            <a:avLst/>
          </a:prstGeom>
          <a:noFill/>
        </p:spPr>
        <p:txBody>
          <a:bodyPr wrap="square" lIns="91440" tIns="45720" rIns="91440" bIns="45720">
            <a:spAutoFit/>
          </a:bodyPr>
          <a:lstStyle/>
          <a:p>
            <a:pPr algn="ctr"/>
            <a:r>
              <a:rPr lang="en-US" sz="4000" b="0" cap="none" spc="0" dirty="0" err="1">
                <a:ln w="0"/>
                <a:solidFill>
                  <a:schemeClr val="tx1"/>
                </a:solidFill>
                <a:effectLst>
                  <a:outerShdw blurRad="38100" dist="19050" dir="2700000" algn="tl" rotWithShape="0">
                    <a:schemeClr val="dk1">
                      <a:alpha val="40000"/>
                    </a:schemeClr>
                  </a:outerShdw>
                </a:effectLst>
              </a:rPr>
              <a:t>Main.scss</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50D5CC07-A5ED-417F-987A-B10FC1689373}"/>
              </a:ext>
            </a:extLst>
          </p:cNvPr>
          <p:cNvSpPr/>
          <p:nvPr/>
        </p:nvSpPr>
        <p:spPr>
          <a:xfrm>
            <a:off x="1499854" y="3357877"/>
            <a:ext cx="1065968" cy="261610"/>
          </a:xfrm>
          <a:prstGeom prst="rect">
            <a:avLst/>
          </a:prstGeom>
          <a:noFill/>
        </p:spPr>
        <p:txBody>
          <a:bodyPr wrap="squar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_</a:t>
            </a:r>
            <a:r>
              <a:rPr lang="en-US" sz="1100" b="0" cap="none" spc="0" dirty="0" err="1">
                <a:ln w="0"/>
                <a:solidFill>
                  <a:schemeClr val="tx1"/>
                </a:solidFill>
                <a:effectLst>
                  <a:outerShdw blurRad="38100" dist="19050" dir="2700000" algn="tl" rotWithShape="0">
                    <a:schemeClr val="dk1">
                      <a:alpha val="40000"/>
                    </a:schemeClr>
                  </a:outerShdw>
                </a:effectLst>
              </a:rPr>
              <a:t>mixins.scss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C92C6B0E-D37F-49E1-BFAA-DD864E0315A2}"/>
              </a:ext>
            </a:extLst>
          </p:cNvPr>
          <p:cNvSpPr/>
          <p:nvPr/>
        </p:nvSpPr>
        <p:spPr>
          <a:xfrm>
            <a:off x="3645730" y="3619487"/>
            <a:ext cx="1489719" cy="261610"/>
          </a:xfrm>
          <a:prstGeom prst="rect">
            <a:avLst/>
          </a:prstGeom>
          <a:noFill/>
        </p:spPr>
        <p:txBody>
          <a:bodyPr wrap="squar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_</a:t>
            </a:r>
            <a:r>
              <a:rPr lang="en-US" sz="1100" b="0" cap="none" spc="0" dirty="0" err="1">
                <a:ln w="0"/>
                <a:solidFill>
                  <a:schemeClr val="tx1"/>
                </a:solidFill>
                <a:effectLst>
                  <a:outerShdw blurRad="38100" dist="19050" dir="2700000" algn="tl" rotWithShape="0">
                    <a:schemeClr val="dk1">
                      <a:alpha val="40000"/>
                    </a:schemeClr>
                  </a:outerShdw>
                </a:effectLst>
              </a:rPr>
              <a:t>functions.scss</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3A3695EF-2CCB-40AC-8DA7-6986F3E51BB8}"/>
              </a:ext>
            </a:extLst>
          </p:cNvPr>
          <p:cNvSpPr/>
          <p:nvPr/>
        </p:nvSpPr>
        <p:spPr>
          <a:xfrm>
            <a:off x="1986680" y="3987235"/>
            <a:ext cx="1489719" cy="261610"/>
          </a:xfrm>
          <a:prstGeom prst="rect">
            <a:avLst/>
          </a:prstGeom>
          <a:noFill/>
        </p:spPr>
        <p:txBody>
          <a:bodyPr wrap="squar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_</a:t>
            </a:r>
            <a:r>
              <a:rPr lang="en-US" sz="1100" b="0" cap="none" spc="0" dirty="0" err="1">
                <a:ln w="0"/>
                <a:solidFill>
                  <a:schemeClr val="tx1"/>
                </a:solidFill>
                <a:effectLst>
                  <a:outerShdw blurRad="38100" dist="19050" dir="2700000" algn="tl" rotWithShape="0">
                    <a:schemeClr val="dk1">
                      <a:alpha val="40000"/>
                    </a:schemeClr>
                  </a:outerShdw>
                </a:effectLst>
              </a:rPr>
              <a:t>functions.scss</a:t>
            </a:r>
            <a:endParaRPr lang="en-US" sz="1100" b="0" cap="none" spc="0" dirty="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a:extLst>
              <a:ext uri="{FF2B5EF4-FFF2-40B4-BE49-F238E27FC236}">
                <a16:creationId xmlns:a16="http://schemas.microsoft.com/office/drawing/2014/main" id="{17D4080F-4A7F-47A3-B397-47DED85987B0}"/>
              </a:ext>
            </a:extLst>
          </p:cNvPr>
          <p:cNvCxnSpPr>
            <a:cxnSpLocks/>
          </p:cNvCxnSpPr>
          <p:nvPr/>
        </p:nvCxnSpPr>
        <p:spPr>
          <a:xfrm flipH="1">
            <a:off x="1896533" y="3750292"/>
            <a:ext cx="63915" cy="82686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BC233E-B6D0-4605-ADF0-3797C5592082}"/>
              </a:ext>
            </a:extLst>
          </p:cNvPr>
          <p:cNvCxnSpPr>
            <a:cxnSpLocks/>
          </p:cNvCxnSpPr>
          <p:nvPr/>
        </p:nvCxnSpPr>
        <p:spPr>
          <a:xfrm flipH="1">
            <a:off x="3285067" y="4089063"/>
            <a:ext cx="1105523" cy="79620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8CE6D5-9B3F-4402-B776-823419830E69}"/>
              </a:ext>
            </a:extLst>
          </p:cNvPr>
          <p:cNvCxnSpPr>
            <a:cxnSpLocks/>
          </p:cNvCxnSpPr>
          <p:nvPr/>
        </p:nvCxnSpPr>
        <p:spPr>
          <a:xfrm flipH="1">
            <a:off x="2669987" y="4375106"/>
            <a:ext cx="197993" cy="55141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827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7155ED-BA8C-4A5A-B9A4-BA0D4C05D752}"/>
              </a:ext>
            </a:extLst>
          </p:cNvPr>
          <p:cNvSpPr/>
          <p:nvPr/>
        </p:nvSpPr>
        <p:spPr>
          <a:xfrm>
            <a:off x="2534942" y="308802"/>
            <a:ext cx="54457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Notes on usage</a:t>
            </a:r>
          </a:p>
        </p:txBody>
      </p:sp>
      <p:sp>
        <p:nvSpPr>
          <p:cNvPr id="7" name="Rectangle 6">
            <a:extLst>
              <a:ext uri="{FF2B5EF4-FFF2-40B4-BE49-F238E27FC236}">
                <a16:creationId xmlns:a16="http://schemas.microsoft.com/office/drawing/2014/main" id="{E8B1A4B8-9978-443D-882D-E52E1E618995}"/>
              </a:ext>
            </a:extLst>
          </p:cNvPr>
          <p:cNvSpPr/>
          <p:nvPr/>
        </p:nvSpPr>
        <p:spPr>
          <a:xfrm>
            <a:off x="2645001" y="2609155"/>
            <a:ext cx="1065968" cy="261610"/>
          </a:xfrm>
          <a:prstGeom prst="rect">
            <a:avLst/>
          </a:prstGeom>
          <a:noFill/>
        </p:spPr>
        <p:txBody>
          <a:bodyPr wrap="square" lIns="91440" tIns="45720" rIns="91440" bIns="45720">
            <a:spAutoFit/>
          </a:bodyPr>
          <a:lstStyle/>
          <a:p>
            <a:pPr algn="ctr"/>
            <a:r>
              <a:rPr lang="en-US" sz="1100" b="0" cap="none" spc="0" dirty="0">
                <a:ln w="0"/>
                <a:solidFill>
                  <a:srgbClr val="00B0F0"/>
                </a:solidFill>
                <a:effectLst>
                  <a:outerShdw blurRad="38100" dist="19050" dir="2700000" algn="tl" rotWithShape="0">
                    <a:schemeClr val="dk1">
                      <a:alpha val="40000"/>
                    </a:schemeClr>
                  </a:outerShdw>
                </a:effectLst>
              </a:rPr>
              <a:t>_</a:t>
            </a:r>
            <a:r>
              <a:rPr lang="en-US" sz="1100" b="0" cap="none" spc="0" dirty="0" err="1">
                <a:ln w="0"/>
                <a:solidFill>
                  <a:srgbClr val="00B0F0"/>
                </a:solidFill>
                <a:effectLst>
                  <a:outerShdw blurRad="38100" dist="19050" dir="2700000" algn="tl" rotWithShape="0">
                    <a:schemeClr val="dk1">
                      <a:alpha val="40000"/>
                    </a:schemeClr>
                  </a:outerShdw>
                </a:effectLst>
              </a:rPr>
              <a:t>resets.scss</a:t>
            </a:r>
            <a:endParaRPr lang="en-US" sz="1100" b="0" cap="none" spc="0" dirty="0">
              <a:ln w="0"/>
              <a:solidFill>
                <a:srgbClr val="00B0F0"/>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50D5CC07-A5ED-417F-987A-B10FC1689373}"/>
              </a:ext>
            </a:extLst>
          </p:cNvPr>
          <p:cNvSpPr/>
          <p:nvPr/>
        </p:nvSpPr>
        <p:spPr>
          <a:xfrm>
            <a:off x="4048320" y="2538032"/>
            <a:ext cx="1065968" cy="261610"/>
          </a:xfrm>
          <a:prstGeom prst="rect">
            <a:avLst/>
          </a:prstGeom>
          <a:noFill/>
        </p:spPr>
        <p:txBody>
          <a:bodyPr wrap="square" lIns="91440" tIns="45720" rIns="91440" bIns="45720">
            <a:spAutoFit/>
          </a:bodyPr>
          <a:lstStyle/>
          <a:p>
            <a:pPr algn="ctr"/>
            <a:r>
              <a:rPr lang="en-US" sz="1100" b="0" cap="none" spc="0" dirty="0">
                <a:ln w="0"/>
                <a:solidFill>
                  <a:srgbClr val="00B0F0"/>
                </a:solidFill>
                <a:effectLst>
                  <a:outerShdw blurRad="38100" dist="19050" dir="2700000" algn="tl" rotWithShape="0">
                    <a:schemeClr val="dk1">
                      <a:alpha val="40000"/>
                    </a:schemeClr>
                  </a:outerShdw>
                </a:effectLst>
              </a:rPr>
              <a:t>_</a:t>
            </a:r>
            <a:r>
              <a:rPr lang="en-US" sz="1100" b="0" cap="none" spc="0" dirty="0" err="1">
                <a:ln w="0"/>
                <a:solidFill>
                  <a:srgbClr val="00B0F0"/>
                </a:solidFill>
                <a:effectLst>
                  <a:outerShdw blurRad="38100" dist="19050" dir="2700000" algn="tl" rotWithShape="0">
                    <a:schemeClr val="dk1">
                      <a:alpha val="40000"/>
                    </a:schemeClr>
                  </a:outerShdw>
                </a:effectLst>
              </a:rPr>
              <a:t>mixins.scss</a:t>
            </a:r>
            <a:endParaRPr lang="en-US" sz="1100" b="0" cap="none" spc="0" dirty="0">
              <a:ln w="0"/>
              <a:solidFill>
                <a:srgbClr val="00B0F0"/>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C92C6B0E-D37F-49E1-BFAA-DD864E0315A2}"/>
              </a:ext>
            </a:extLst>
          </p:cNvPr>
          <p:cNvSpPr/>
          <p:nvPr/>
        </p:nvSpPr>
        <p:spPr>
          <a:xfrm>
            <a:off x="6194196" y="2799642"/>
            <a:ext cx="1489719" cy="261610"/>
          </a:xfrm>
          <a:prstGeom prst="rect">
            <a:avLst/>
          </a:prstGeom>
          <a:noFill/>
        </p:spPr>
        <p:txBody>
          <a:bodyPr wrap="square" lIns="91440" tIns="45720" rIns="91440" bIns="45720">
            <a:spAutoFit/>
          </a:bodyPr>
          <a:lstStyle/>
          <a:p>
            <a:pPr algn="ctr"/>
            <a:r>
              <a:rPr lang="en-US" sz="1100" b="0" cap="none" spc="0" dirty="0">
                <a:ln w="0"/>
                <a:solidFill>
                  <a:srgbClr val="00B0F0"/>
                </a:solidFill>
                <a:effectLst>
                  <a:outerShdw blurRad="38100" dist="19050" dir="2700000" algn="tl" rotWithShape="0">
                    <a:schemeClr val="dk1">
                      <a:alpha val="40000"/>
                    </a:schemeClr>
                  </a:outerShdw>
                </a:effectLst>
              </a:rPr>
              <a:t>_</a:t>
            </a:r>
            <a:r>
              <a:rPr lang="en-US" sz="1100" b="0" cap="none" spc="0" dirty="0" err="1">
                <a:ln w="0"/>
                <a:solidFill>
                  <a:srgbClr val="00B0F0"/>
                </a:solidFill>
                <a:effectLst>
                  <a:outerShdw blurRad="38100" dist="19050" dir="2700000" algn="tl" rotWithShape="0">
                    <a:schemeClr val="dk1">
                      <a:alpha val="40000"/>
                    </a:schemeClr>
                  </a:outerShdw>
                </a:effectLst>
              </a:rPr>
              <a:t>functions.scss</a:t>
            </a:r>
            <a:endParaRPr lang="en-US" sz="1100" b="0" cap="none" spc="0" dirty="0">
              <a:ln w="0"/>
              <a:solidFill>
                <a:srgbClr val="00B0F0"/>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3A3695EF-2CCB-40AC-8DA7-6986F3E51BB8}"/>
              </a:ext>
            </a:extLst>
          </p:cNvPr>
          <p:cNvSpPr/>
          <p:nvPr/>
        </p:nvSpPr>
        <p:spPr>
          <a:xfrm>
            <a:off x="4535146" y="3167390"/>
            <a:ext cx="1489719" cy="261610"/>
          </a:xfrm>
          <a:prstGeom prst="rect">
            <a:avLst/>
          </a:prstGeom>
          <a:noFill/>
        </p:spPr>
        <p:txBody>
          <a:bodyPr wrap="square" lIns="91440" tIns="45720" rIns="91440" bIns="45720">
            <a:spAutoFit/>
          </a:bodyPr>
          <a:lstStyle/>
          <a:p>
            <a:pPr algn="ctr"/>
            <a:r>
              <a:rPr lang="en-US" sz="1100" b="0" cap="none" spc="0" dirty="0">
                <a:ln w="0"/>
                <a:solidFill>
                  <a:srgbClr val="00B0F0"/>
                </a:solidFill>
                <a:effectLst>
                  <a:outerShdw blurRad="38100" dist="19050" dir="2700000" algn="tl" rotWithShape="0">
                    <a:schemeClr val="dk1">
                      <a:alpha val="40000"/>
                    </a:schemeClr>
                  </a:outerShdw>
                </a:effectLst>
              </a:rPr>
              <a:t>_</a:t>
            </a:r>
            <a:r>
              <a:rPr lang="en-US" sz="1100" b="0" cap="none" spc="0" dirty="0" err="1">
                <a:ln w="0"/>
                <a:solidFill>
                  <a:srgbClr val="00B0F0"/>
                </a:solidFill>
                <a:effectLst>
                  <a:outerShdw blurRad="38100" dist="19050" dir="2700000" algn="tl" rotWithShape="0">
                    <a:schemeClr val="dk1">
                      <a:alpha val="40000"/>
                    </a:schemeClr>
                  </a:outerShdw>
                </a:effectLst>
              </a:rPr>
              <a:t>functions.scss</a:t>
            </a:r>
            <a:endParaRPr lang="en-US" sz="1100" b="0" cap="none" spc="0" dirty="0">
              <a:ln w="0"/>
              <a:solidFill>
                <a:srgbClr val="00B0F0"/>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2ACD249D-F7C9-4402-BC9F-CB4ECD1F95BA}"/>
              </a:ext>
            </a:extLst>
          </p:cNvPr>
          <p:cNvSpPr txBox="1"/>
          <p:nvPr/>
        </p:nvSpPr>
        <p:spPr>
          <a:xfrm>
            <a:off x="4128331" y="4075358"/>
            <a:ext cx="7704667" cy="1908215"/>
          </a:xfrm>
          <a:prstGeom prst="rect">
            <a:avLst/>
          </a:prstGeom>
          <a:noFill/>
        </p:spPr>
        <p:txBody>
          <a:bodyPr wrap="square" rtlCol="0">
            <a:spAutoFit/>
          </a:bodyPr>
          <a:lstStyle/>
          <a:p>
            <a:r>
              <a:rPr lang="en-US" dirty="0"/>
              <a:t>In SCSS, </a:t>
            </a:r>
            <a:r>
              <a:rPr lang="en-US" sz="2800" dirty="0">
                <a:solidFill>
                  <a:srgbClr val="00B0F0"/>
                </a:solidFill>
              </a:rPr>
              <a:t>partials</a:t>
            </a:r>
            <a:r>
              <a:rPr lang="en-US" dirty="0"/>
              <a:t> (code separated into different files for organization purposes.) require a  prefix “_”.</a:t>
            </a:r>
          </a:p>
          <a:p>
            <a:endParaRPr lang="en-US" dirty="0"/>
          </a:p>
          <a:p>
            <a:r>
              <a:rPr lang="en-US" dirty="0"/>
              <a:t>@import ‘</a:t>
            </a:r>
            <a:r>
              <a:rPr lang="en-US" dirty="0" err="1"/>
              <a:t>resets.scss</a:t>
            </a:r>
            <a:r>
              <a:rPr lang="en-US" dirty="0"/>
              <a:t>’;</a:t>
            </a:r>
          </a:p>
          <a:p>
            <a:endParaRPr lang="en-US" dirty="0"/>
          </a:p>
          <a:p>
            <a:r>
              <a:rPr lang="en-US" dirty="0"/>
              <a:t>However the partial is dropped in the import statement.</a:t>
            </a:r>
          </a:p>
        </p:txBody>
      </p:sp>
    </p:spTree>
    <p:extLst>
      <p:ext uri="{BB962C8B-B14F-4D97-AF65-F5344CB8AC3E}">
        <p14:creationId xmlns:p14="http://schemas.microsoft.com/office/powerpoint/2010/main" val="4278333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4E2378-334B-48CC-80EE-3DD85980D6C4}"/>
              </a:ext>
            </a:extLst>
          </p:cNvPr>
          <p:cNvSpPr/>
          <p:nvPr/>
        </p:nvSpPr>
        <p:spPr>
          <a:xfrm>
            <a:off x="4178628" y="88669"/>
            <a:ext cx="236154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Syntax</a:t>
            </a:r>
          </a:p>
        </p:txBody>
      </p:sp>
      <p:sp>
        <p:nvSpPr>
          <p:cNvPr id="3" name="TextBox 2">
            <a:extLst>
              <a:ext uri="{FF2B5EF4-FFF2-40B4-BE49-F238E27FC236}">
                <a16:creationId xmlns:a16="http://schemas.microsoft.com/office/drawing/2014/main" id="{669AAAC3-15D2-4DF9-BD91-5658A334D75E}"/>
              </a:ext>
            </a:extLst>
          </p:cNvPr>
          <p:cNvSpPr txBox="1"/>
          <p:nvPr/>
        </p:nvSpPr>
        <p:spPr>
          <a:xfrm>
            <a:off x="677333" y="827333"/>
            <a:ext cx="2878667" cy="369332"/>
          </a:xfrm>
          <a:prstGeom prst="rect">
            <a:avLst/>
          </a:prstGeom>
          <a:noFill/>
        </p:spPr>
        <p:txBody>
          <a:bodyPr wrap="square" rtlCol="0">
            <a:spAutoFit/>
          </a:bodyPr>
          <a:lstStyle/>
          <a:p>
            <a:r>
              <a:rPr lang="en-US" dirty="0"/>
              <a:t>&amp; means parent</a:t>
            </a:r>
          </a:p>
        </p:txBody>
      </p:sp>
      <p:sp>
        <p:nvSpPr>
          <p:cNvPr id="5" name="TextBox 4">
            <a:extLst>
              <a:ext uri="{FF2B5EF4-FFF2-40B4-BE49-F238E27FC236}">
                <a16:creationId xmlns:a16="http://schemas.microsoft.com/office/drawing/2014/main" id="{D8D7DB82-1C22-4421-97FC-B2563920374E}"/>
              </a:ext>
            </a:extLst>
          </p:cNvPr>
          <p:cNvSpPr txBox="1"/>
          <p:nvPr/>
        </p:nvSpPr>
        <p:spPr>
          <a:xfrm>
            <a:off x="762000" y="2840211"/>
            <a:ext cx="3877733" cy="2031325"/>
          </a:xfrm>
          <a:prstGeom prst="rect">
            <a:avLst/>
          </a:prstGeom>
          <a:noFill/>
        </p:spPr>
        <p:txBody>
          <a:bodyPr wrap="square" rtlCol="0">
            <a:spAutoFit/>
          </a:bodyPr>
          <a:lstStyle/>
          <a:p>
            <a:r>
              <a:rPr lang="en-US" dirty="0"/>
              <a:t>Main{</a:t>
            </a:r>
          </a:p>
          <a:p>
            <a:endParaRPr lang="en-US" dirty="0"/>
          </a:p>
          <a:p>
            <a:r>
              <a:rPr lang="en-US" dirty="0"/>
              <a:t>&amp;.intro-paragraph{</a:t>
            </a:r>
          </a:p>
          <a:p>
            <a:r>
              <a:rPr lang="en-US" dirty="0"/>
              <a:t>  </a:t>
            </a:r>
          </a:p>
          <a:p>
            <a:r>
              <a:rPr lang="en-US" dirty="0"/>
              <a:t>}</a:t>
            </a:r>
          </a:p>
          <a:p>
            <a:endParaRPr lang="en-US" dirty="0"/>
          </a:p>
          <a:p>
            <a:r>
              <a:rPr lang="en-US" dirty="0"/>
              <a:t>}</a:t>
            </a:r>
          </a:p>
        </p:txBody>
      </p:sp>
      <p:sp>
        <p:nvSpPr>
          <p:cNvPr id="6" name="TextBox 5">
            <a:extLst>
              <a:ext uri="{FF2B5EF4-FFF2-40B4-BE49-F238E27FC236}">
                <a16:creationId xmlns:a16="http://schemas.microsoft.com/office/drawing/2014/main" id="{267C1BB8-4409-4958-951F-5D0ADDE58DB4}"/>
              </a:ext>
            </a:extLst>
          </p:cNvPr>
          <p:cNvSpPr txBox="1"/>
          <p:nvPr/>
        </p:nvSpPr>
        <p:spPr>
          <a:xfrm>
            <a:off x="6096000" y="2552344"/>
            <a:ext cx="3877733" cy="2031325"/>
          </a:xfrm>
          <a:prstGeom prst="rect">
            <a:avLst/>
          </a:prstGeom>
          <a:noFill/>
        </p:spPr>
        <p:txBody>
          <a:bodyPr wrap="square" rtlCol="0">
            <a:spAutoFit/>
          </a:bodyPr>
          <a:lstStyle/>
          <a:p>
            <a:r>
              <a:rPr lang="en-US" dirty="0"/>
              <a:t>Main{</a:t>
            </a:r>
          </a:p>
          <a:p>
            <a:endParaRPr lang="en-US" dirty="0"/>
          </a:p>
          <a:p>
            <a:r>
              <a:rPr lang="en-US" dirty="0"/>
              <a:t>&amp; .intro-paragraph{</a:t>
            </a:r>
          </a:p>
          <a:p>
            <a:r>
              <a:rPr lang="en-US" dirty="0"/>
              <a:t>  </a:t>
            </a:r>
          </a:p>
          <a:p>
            <a:r>
              <a:rPr lang="en-US" dirty="0"/>
              <a:t>}</a:t>
            </a:r>
          </a:p>
          <a:p>
            <a:endParaRPr lang="en-US" dirty="0"/>
          </a:p>
          <a:p>
            <a:r>
              <a:rPr lang="en-US" dirty="0"/>
              <a:t>}</a:t>
            </a:r>
          </a:p>
        </p:txBody>
      </p:sp>
      <p:sp>
        <p:nvSpPr>
          <p:cNvPr id="7" name="Rectangle 6">
            <a:extLst>
              <a:ext uri="{FF2B5EF4-FFF2-40B4-BE49-F238E27FC236}">
                <a16:creationId xmlns:a16="http://schemas.microsoft.com/office/drawing/2014/main" id="{BE2E1442-53CF-4401-B94D-8C21005586F9}"/>
              </a:ext>
            </a:extLst>
          </p:cNvPr>
          <p:cNvSpPr/>
          <p:nvPr/>
        </p:nvSpPr>
        <p:spPr>
          <a:xfrm>
            <a:off x="261688" y="5061849"/>
            <a:ext cx="4213013" cy="461665"/>
          </a:xfrm>
          <a:prstGeom prst="rect">
            <a:avLst/>
          </a:prstGeom>
          <a:noFill/>
        </p:spPr>
        <p:txBody>
          <a:bodyPr wrap="none" lIns="91440" tIns="45720" rIns="91440" bIns="45720">
            <a:spAutoFit/>
          </a:bodyPr>
          <a:lstStyle/>
          <a:p>
            <a:pPr algn="ct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Main </a:t>
            </a:r>
            <a:r>
              <a:rPr lang="en-US" sz="2400"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Main.intro</a:t>
            </a:r>
            <a:r>
              <a:rPr lang="en-US" sz="2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-paragraph</a:t>
            </a:r>
          </a:p>
        </p:txBody>
      </p:sp>
      <p:sp>
        <p:nvSpPr>
          <p:cNvPr id="8" name="Rectangle 7">
            <a:extLst>
              <a:ext uri="{FF2B5EF4-FFF2-40B4-BE49-F238E27FC236}">
                <a16:creationId xmlns:a16="http://schemas.microsoft.com/office/drawing/2014/main" id="{720B8E51-DD12-40E2-ACEF-D10A79B02D05}"/>
              </a:ext>
            </a:extLst>
          </p:cNvPr>
          <p:cNvSpPr/>
          <p:nvPr/>
        </p:nvSpPr>
        <p:spPr>
          <a:xfrm>
            <a:off x="5594891" y="5100655"/>
            <a:ext cx="4998484" cy="523220"/>
          </a:xfrm>
          <a:prstGeom prst="rect">
            <a:avLst/>
          </a:prstGeom>
          <a:noFill/>
        </p:spPr>
        <p:txBody>
          <a:bodyPr wrap="none" lIns="91440" tIns="45720" rIns="91440" bIns="45720">
            <a:spAutoFit/>
          </a:bodyPr>
          <a:lstStyle/>
          <a:p>
            <a:pPr algn="ctr"/>
            <a:r>
              <a:rPr 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Main Main&gt;intro-paragraph</a:t>
            </a:r>
          </a:p>
        </p:txBody>
      </p:sp>
      <p:sp>
        <p:nvSpPr>
          <p:cNvPr id="9" name="TextBox 8">
            <a:extLst>
              <a:ext uri="{FF2B5EF4-FFF2-40B4-BE49-F238E27FC236}">
                <a16:creationId xmlns:a16="http://schemas.microsoft.com/office/drawing/2014/main" id="{DB7D8D15-E188-42CD-B334-66D266856BB2}"/>
              </a:ext>
            </a:extLst>
          </p:cNvPr>
          <p:cNvSpPr txBox="1"/>
          <p:nvPr/>
        </p:nvSpPr>
        <p:spPr>
          <a:xfrm>
            <a:off x="3124200" y="1495735"/>
            <a:ext cx="2853267" cy="923330"/>
          </a:xfrm>
          <a:prstGeom prst="rect">
            <a:avLst/>
          </a:prstGeom>
          <a:noFill/>
        </p:spPr>
        <p:txBody>
          <a:bodyPr wrap="square" rtlCol="0">
            <a:spAutoFit/>
          </a:bodyPr>
          <a:lstStyle/>
          <a:p>
            <a:r>
              <a:rPr lang="en-US" dirty="0"/>
              <a:t>Spacing makes a difference, it separates selectors</a:t>
            </a:r>
          </a:p>
        </p:txBody>
      </p:sp>
      <p:sp>
        <p:nvSpPr>
          <p:cNvPr id="10" name="TextBox 9">
            <a:extLst>
              <a:ext uri="{FF2B5EF4-FFF2-40B4-BE49-F238E27FC236}">
                <a16:creationId xmlns:a16="http://schemas.microsoft.com/office/drawing/2014/main" id="{A2EC6701-0208-48AE-A3AE-3EE9CAA2DD2B}"/>
              </a:ext>
            </a:extLst>
          </p:cNvPr>
          <p:cNvSpPr txBox="1"/>
          <p:nvPr/>
        </p:nvSpPr>
        <p:spPr>
          <a:xfrm>
            <a:off x="6959600" y="5623875"/>
            <a:ext cx="3318933" cy="369332"/>
          </a:xfrm>
          <a:prstGeom prst="rect">
            <a:avLst/>
          </a:prstGeom>
          <a:noFill/>
        </p:spPr>
        <p:txBody>
          <a:bodyPr wrap="square" rtlCol="0">
            <a:spAutoFit/>
          </a:bodyPr>
          <a:lstStyle/>
          <a:p>
            <a:r>
              <a:rPr lang="en-US" dirty="0"/>
              <a:t>This one is logical.</a:t>
            </a:r>
          </a:p>
        </p:txBody>
      </p:sp>
    </p:spTree>
    <p:extLst>
      <p:ext uri="{BB962C8B-B14F-4D97-AF65-F5344CB8AC3E}">
        <p14:creationId xmlns:p14="http://schemas.microsoft.com/office/powerpoint/2010/main" val="342928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6C110-7C30-42AE-B62E-54797535C399}"/>
              </a:ext>
            </a:extLst>
          </p:cNvPr>
          <p:cNvSpPr/>
          <p:nvPr/>
        </p:nvSpPr>
        <p:spPr>
          <a:xfrm>
            <a:off x="2624071" y="351135"/>
            <a:ext cx="50811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of Contents</a:t>
            </a:r>
          </a:p>
        </p:txBody>
      </p:sp>
      <p:sp>
        <p:nvSpPr>
          <p:cNvPr id="7" name="TextBox 6">
            <a:extLst>
              <a:ext uri="{FF2B5EF4-FFF2-40B4-BE49-F238E27FC236}">
                <a16:creationId xmlns:a16="http://schemas.microsoft.com/office/drawing/2014/main" id="{4AC3A7E5-4EE1-4110-82C4-AB97EED16AEF}"/>
              </a:ext>
            </a:extLst>
          </p:cNvPr>
          <p:cNvSpPr txBox="1"/>
          <p:nvPr/>
        </p:nvSpPr>
        <p:spPr>
          <a:xfrm>
            <a:off x="1591733" y="1617133"/>
            <a:ext cx="6392334" cy="4801314"/>
          </a:xfrm>
          <a:prstGeom prst="rect">
            <a:avLst/>
          </a:prstGeom>
          <a:noFill/>
        </p:spPr>
        <p:txBody>
          <a:bodyPr wrap="square" rtlCol="0">
            <a:spAutoFit/>
          </a:bodyPr>
          <a:lstStyle/>
          <a:p>
            <a:r>
              <a:rPr lang="en-US" dirty="0"/>
              <a:t>Prequel - Convention Codex(for beginners and advanced coders)</a:t>
            </a:r>
          </a:p>
          <a:p>
            <a:pPr lvl="1"/>
            <a:r>
              <a:rPr lang="en-US" dirty="0"/>
              <a:t>The Architect Analogy</a:t>
            </a:r>
          </a:p>
          <a:p>
            <a:endParaRPr lang="en-US" dirty="0"/>
          </a:p>
          <a:p>
            <a:endParaRPr lang="en-US" dirty="0"/>
          </a:p>
          <a:p>
            <a:r>
              <a:rPr lang="en-US" dirty="0"/>
              <a:t>Html, the foundation of web | The cementing of the house</a:t>
            </a:r>
          </a:p>
          <a:p>
            <a:pPr marL="800100" lvl="1" indent="-342900">
              <a:buFont typeface="+mj-lt"/>
              <a:buAutoNum type="arabicPeriod"/>
            </a:pPr>
            <a:r>
              <a:rPr lang="en-US" dirty="0"/>
              <a:t>What is HTML? Foundation</a:t>
            </a:r>
          </a:p>
          <a:p>
            <a:pPr marL="800100" lvl="1" indent="-342900">
              <a:buFont typeface="+mj-lt"/>
              <a:buAutoNum type="arabicPeriod"/>
            </a:pPr>
            <a:r>
              <a:rPr lang="en-US" dirty="0"/>
              <a:t>Semantic coding: &lt;div&gt; or &lt;section&gt;</a:t>
            </a:r>
          </a:p>
          <a:p>
            <a:pPr marL="800100" lvl="1" indent="-342900">
              <a:buFont typeface="+mj-lt"/>
              <a:buAutoNum type="arabicPeriod"/>
            </a:pPr>
            <a:r>
              <a:rPr lang="en-US" dirty="0"/>
              <a:t>Linking CSS</a:t>
            </a:r>
          </a:p>
          <a:p>
            <a:pPr marL="800100" lvl="1" indent="-342900">
              <a:buFont typeface="+mj-lt"/>
              <a:buAutoNum type="arabicPeriod"/>
            </a:pPr>
            <a:r>
              <a:rPr lang="en-US" dirty="0"/>
              <a:t>Linking JS</a:t>
            </a:r>
          </a:p>
          <a:p>
            <a:pPr marL="800100" lvl="1" indent="-342900">
              <a:buFont typeface="+mj-lt"/>
              <a:buAutoNum type="arabicPeriod"/>
            </a:pPr>
            <a:r>
              <a:rPr lang="en-US" dirty="0"/>
              <a:t>Make a website on any computer</a:t>
            </a:r>
          </a:p>
          <a:p>
            <a:pPr marL="800100" lvl="1" indent="-342900">
              <a:buFont typeface="+mj-lt"/>
              <a:buAutoNum type="arabicPeriod"/>
            </a:pPr>
            <a:r>
              <a:rPr lang="en-US" dirty="0"/>
              <a:t>Enter the magic of WEBSITES: &lt;a </a:t>
            </a:r>
            <a:r>
              <a:rPr lang="en-US" dirty="0" err="1"/>
              <a:t>hrefs</a:t>
            </a:r>
            <a:r>
              <a:rPr lang="en-US" dirty="0"/>
              <a:t>&gt;</a:t>
            </a:r>
          </a:p>
          <a:p>
            <a:pPr marL="800100" lvl="1" indent="-342900">
              <a:buFont typeface="+mj-lt"/>
              <a:buAutoNum type="arabicPeriod"/>
            </a:pPr>
            <a:endParaRPr lang="en-US" dirty="0"/>
          </a:p>
          <a:p>
            <a:pPr marL="800100" lvl="1" indent="-3429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3045208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JS</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100693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2D38-A0AB-4070-A306-705126614556}"/>
              </a:ext>
            </a:extLst>
          </p:cNvPr>
          <p:cNvSpPr>
            <a:spLocks noGrp="1"/>
          </p:cNvSpPr>
          <p:nvPr>
            <p:ph type="title"/>
          </p:nvPr>
        </p:nvSpPr>
        <p:spPr/>
        <p:txBody>
          <a:bodyPr/>
          <a:lstStyle/>
          <a:p>
            <a:r>
              <a:rPr lang="en-US" dirty="0"/>
              <a:t>JS Syntax</a:t>
            </a:r>
          </a:p>
        </p:txBody>
      </p:sp>
      <p:sp>
        <p:nvSpPr>
          <p:cNvPr id="3" name="Content Placeholder 2">
            <a:extLst>
              <a:ext uri="{FF2B5EF4-FFF2-40B4-BE49-F238E27FC236}">
                <a16:creationId xmlns:a16="http://schemas.microsoft.com/office/drawing/2014/main" id="{6A1F4528-A35A-4684-BA47-26D2315489E7}"/>
              </a:ext>
            </a:extLst>
          </p:cNvPr>
          <p:cNvSpPr>
            <a:spLocks noGrp="1"/>
          </p:cNvSpPr>
          <p:nvPr>
            <p:ph idx="1"/>
          </p:nvPr>
        </p:nvSpPr>
        <p:spPr/>
        <p:txBody>
          <a:bodyPr/>
          <a:lstStyle/>
          <a:p>
            <a:pPr marL="0" indent="0">
              <a:buNone/>
            </a:pPr>
            <a:r>
              <a:rPr lang="en-US" dirty="0"/>
              <a:t>Syntax Raw and Effective</a:t>
            </a:r>
          </a:p>
          <a:p>
            <a:pPr marL="0" indent="0">
              <a:buNone/>
            </a:pPr>
            <a:endParaRPr lang="en-US" dirty="0"/>
          </a:p>
          <a:p>
            <a:r>
              <a:rPr lang="en-US" dirty="0"/>
              <a:t>Variables</a:t>
            </a:r>
          </a:p>
          <a:p>
            <a:r>
              <a:rPr lang="en-US" dirty="0"/>
              <a:t>Arrays</a:t>
            </a:r>
          </a:p>
          <a:p>
            <a:r>
              <a:rPr lang="en-US" dirty="0"/>
              <a:t>Loops</a:t>
            </a:r>
          </a:p>
          <a:p>
            <a:r>
              <a:rPr lang="en-US" dirty="0"/>
              <a:t>Functions</a:t>
            </a:r>
          </a:p>
          <a:p>
            <a:r>
              <a:rPr lang="en-US" dirty="0"/>
              <a:t>Classes</a:t>
            </a:r>
          </a:p>
          <a:p>
            <a:pPr marL="0" indent="0">
              <a:buNone/>
            </a:pPr>
            <a:endParaRPr lang="en-US" dirty="0"/>
          </a:p>
        </p:txBody>
      </p:sp>
      <p:sp>
        <p:nvSpPr>
          <p:cNvPr id="4" name="TextBox 3">
            <a:extLst>
              <a:ext uri="{FF2B5EF4-FFF2-40B4-BE49-F238E27FC236}">
                <a16:creationId xmlns:a16="http://schemas.microsoft.com/office/drawing/2014/main" id="{2BF90593-2A38-40E1-9F0C-E86F5286F136}"/>
              </a:ext>
            </a:extLst>
          </p:cNvPr>
          <p:cNvSpPr txBox="1"/>
          <p:nvPr/>
        </p:nvSpPr>
        <p:spPr>
          <a:xfrm>
            <a:off x="8532067" y="2603500"/>
            <a:ext cx="2768600" cy="2031325"/>
          </a:xfrm>
          <a:prstGeom prst="rect">
            <a:avLst/>
          </a:prstGeom>
          <a:noFill/>
        </p:spPr>
        <p:txBody>
          <a:bodyPr wrap="square" rtlCol="0">
            <a:spAutoFit/>
          </a:bodyPr>
          <a:lstStyle/>
          <a:p>
            <a:pPr algn="r"/>
            <a:r>
              <a:rPr lang="en-US" dirty="0"/>
              <a:t>JavaScript automatically figures out the datatype when you declare variables. We don’t cover typescript in this course.</a:t>
            </a:r>
          </a:p>
        </p:txBody>
      </p:sp>
    </p:spTree>
    <p:extLst>
      <p:ext uri="{BB962C8B-B14F-4D97-AF65-F5344CB8AC3E}">
        <p14:creationId xmlns:p14="http://schemas.microsoft.com/office/powerpoint/2010/main" val="3521074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2803111" y="198735"/>
            <a:ext cx="329288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Variables</a:t>
            </a:r>
          </a:p>
        </p:txBody>
      </p:sp>
      <p:sp>
        <p:nvSpPr>
          <p:cNvPr id="5" name="TextBox 4">
            <a:extLst>
              <a:ext uri="{FF2B5EF4-FFF2-40B4-BE49-F238E27FC236}">
                <a16:creationId xmlns:a16="http://schemas.microsoft.com/office/drawing/2014/main" id="{D54CA157-4901-4F6C-9580-3D8E6CE569FF}"/>
              </a:ext>
            </a:extLst>
          </p:cNvPr>
          <p:cNvSpPr txBox="1"/>
          <p:nvPr/>
        </p:nvSpPr>
        <p:spPr>
          <a:xfrm>
            <a:off x="719667" y="1676400"/>
            <a:ext cx="3056466" cy="2862322"/>
          </a:xfrm>
          <a:prstGeom prst="rect">
            <a:avLst/>
          </a:prstGeom>
          <a:noFill/>
        </p:spPr>
        <p:txBody>
          <a:bodyPr wrap="square" rtlCol="0">
            <a:spAutoFit/>
          </a:bodyPr>
          <a:lstStyle/>
          <a:p>
            <a:r>
              <a:rPr lang="en-US" dirty="0"/>
              <a:t>Storing information is always easier than remembering it yourself. Especially when there’s an overload of information. With </a:t>
            </a:r>
            <a:r>
              <a:rPr lang="en-US" i="1" dirty="0"/>
              <a:t>variables</a:t>
            </a:r>
            <a:r>
              <a:rPr lang="en-US" dirty="0"/>
              <a:t> and </a:t>
            </a:r>
            <a:r>
              <a:rPr lang="en-US" dirty="0">
                <a:solidFill>
                  <a:schemeClr val="accent1">
                    <a:lumMod val="75000"/>
                  </a:schemeClr>
                </a:solidFill>
              </a:rPr>
              <a:t>good naming convention</a:t>
            </a:r>
            <a:r>
              <a:rPr lang="en-US" dirty="0"/>
              <a:t>, coding becomes 205% easier.</a:t>
            </a:r>
          </a:p>
        </p:txBody>
      </p:sp>
      <p:sp>
        <p:nvSpPr>
          <p:cNvPr id="6" name="TextBox 5">
            <a:extLst>
              <a:ext uri="{FF2B5EF4-FFF2-40B4-BE49-F238E27FC236}">
                <a16:creationId xmlns:a16="http://schemas.microsoft.com/office/drawing/2014/main" id="{5C1FAA87-9830-4FAC-878F-41513F573E4F}"/>
              </a:ext>
            </a:extLst>
          </p:cNvPr>
          <p:cNvSpPr txBox="1"/>
          <p:nvPr/>
        </p:nvSpPr>
        <p:spPr>
          <a:xfrm>
            <a:off x="4847891" y="1917355"/>
            <a:ext cx="7006168" cy="2585323"/>
          </a:xfrm>
          <a:prstGeom prst="rect">
            <a:avLst/>
          </a:prstGeom>
          <a:noFill/>
        </p:spPr>
        <p:txBody>
          <a:bodyPr wrap="square" rtlCol="0">
            <a:spAutoFit/>
          </a:bodyPr>
          <a:lstStyle/>
          <a:p>
            <a:r>
              <a:rPr lang="en-US" dirty="0" err="1"/>
              <a:t>PascalCaseCanBeConfusingWhenYouAddIds</a:t>
            </a:r>
            <a:r>
              <a:rPr lang="en-US" dirty="0"/>
              <a:t>,</a:t>
            </a:r>
          </a:p>
          <a:p>
            <a:r>
              <a:rPr lang="en-US" dirty="0" err="1"/>
              <a:t>IsItIdOrID</a:t>
            </a:r>
            <a:endParaRPr lang="en-US" dirty="0"/>
          </a:p>
          <a:p>
            <a:endParaRPr lang="en-US" dirty="0"/>
          </a:p>
          <a:p>
            <a:endParaRPr lang="en-US" dirty="0"/>
          </a:p>
          <a:p>
            <a:r>
              <a:rPr lang="en-US" dirty="0"/>
              <a:t>With </a:t>
            </a:r>
            <a:r>
              <a:rPr lang="en-US" dirty="0" err="1"/>
              <a:t>snake_case</a:t>
            </a:r>
            <a:r>
              <a:rPr lang="en-US" dirty="0"/>
              <a:t>, its always just lowercase: separated by an underscore.</a:t>
            </a:r>
          </a:p>
          <a:p>
            <a:endParaRPr lang="en-US" dirty="0"/>
          </a:p>
          <a:p>
            <a:r>
              <a:rPr lang="en-US" dirty="0"/>
              <a:t>using_a_naming_convention_doesnot_affect_the_computer_rather_it_helps_humans_read_more_easy.</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4665133"/>
            <a:ext cx="12192000" cy="219286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662798" y="5253320"/>
            <a:ext cx="4280626" cy="1477328"/>
          </a:xfrm>
          <a:prstGeom prst="rect">
            <a:avLst/>
          </a:prstGeom>
          <a:noFill/>
        </p:spPr>
        <p:txBody>
          <a:bodyPr wrap="square" rtlCol="0">
            <a:spAutoFit/>
          </a:bodyPr>
          <a:lstStyle/>
          <a:p>
            <a:r>
              <a:rPr lang="en-US" i="1" dirty="0">
                <a:solidFill>
                  <a:srgbClr val="00B0F0"/>
                </a:solidFill>
              </a:rPr>
              <a:t>var</a:t>
            </a:r>
            <a:r>
              <a:rPr lang="en-US" i="1" dirty="0">
                <a:solidFill>
                  <a:srgbClr val="00B050"/>
                </a:solidFill>
              </a:rPr>
              <a:t> </a:t>
            </a:r>
            <a:r>
              <a:rPr lang="en-US" i="1" dirty="0" err="1">
                <a:solidFill>
                  <a:srgbClr val="00B050"/>
                </a:solidFill>
              </a:rPr>
              <a:t>my_name</a:t>
            </a:r>
            <a:r>
              <a:rPr lang="en-US" i="1" dirty="0">
                <a:solidFill>
                  <a:srgbClr val="00B050"/>
                </a:solidFill>
              </a:rPr>
              <a:t> =“Agnus”;</a:t>
            </a:r>
          </a:p>
          <a:p>
            <a:r>
              <a:rPr lang="en-US" i="1" dirty="0">
                <a:solidFill>
                  <a:srgbClr val="00B0F0"/>
                </a:solidFill>
              </a:rPr>
              <a:t>let</a:t>
            </a:r>
            <a:r>
              <a:rPr lang="en-US" i="1" dirty="0">
                <a:solidFill>
                  <a:srgbClr val="00B050"/>
                </a:solidFill>
              </a:rPr>
              <a:t> </a:t>
            </a:r>
            <a:r>
              <a:rPr lang="en-US" i="1" dirty="0" err="1">
                <a:solidFill>
                  <a:srgbClr val="00B050"/>
                </a:solidFill>
              </a:rPr>
              <a:t>my_name</a:t>
            </a:r>
            <a:r>
              <a:rPr lang="en-US" i="1" dirty="0">
                <a:solidFill>
                  <a:srgbClr val="00B050"/>
                </a:solidFill>
              </a:rPr>
              <a:t> =“Agnus”;</a:t>
            </a:r>
          </a:p>
          <a:p>
            <a:r>
              <a:rPr lang="en-US" i="1" dirty="0">
                <a:solidFill>
                  <a:srgbClr val="00B0F0"/>
                </a:solidFill>
              </a:rPr>
              <a:t>const</a:t>
            </a:r>
            <a:r>
              <a:rPr lang="en-US" i="1" dirty="0">
                <a:solidFill>
                  <a:srgbClr val="00B050"/>
                </a:solidFill>
              </a:rPr>
              <a:t> </a:t>
            </a:r>
            <a:r>
              <a:rPr lang="en-US" i="1" dirty="0" err="1">
                <a:solidFill>
                  <a:srgbClr val="00B050"/>
                </a:solidFill>
              </a:rPr>
              <a:t>my_name</a:t>
            </a:r>
            <a:r>
              <a:rPr lang="en-US" i="1" dirty="0">
                <a:solidFill>
                  <a:srgbClr val="00B050"/>
                </a:solidFill>
              </a:rPr>
              <a:t> =“Agnus”;</a:t>
            </a:r>
          </a:p>
          <a:p>
            <a:endParaRPr lang="en-US" i="1" dirty="0">
              <a:solidFill>
                <a:srgbClr val="00B050"/>
              </a:solidFill>
            </a:endParaRPr>
          </a:p>
          <a:p>
            <a:endParaRPr lang="en-US" i="1" dirty="0">
              <a:solidFill>
                <a:srgbClr val="00B050"/>
              </a:solidFill>
            </a:endParaRPr>
          </a:p>
        </p:txBody>
      </p:sp>
      <p:sp>
        <p:nvSpPr>
          <p:cNvPr id="10" name="Oval 9">
            <a:extLst>
              <a:ext uri="{FF2B5EF4-FFF2-40B4-BE49-F238E27FC236}">
                <a16:creationId xmlns:a16="http://schemas.microsoft.com/office/drawing/2014/main" id="{16A40AC3-FB15-438B-8F54-487D746C39CA}"/>
              </a:ext>
            </a:extLst>
          </p:cNvPr>
          <p:cNvSpPr/>
          <p:nvPr/>
        </p:nvSpPr>
        <p:spPr>
          <a:xfrm>
            <a:off x="11430061" y="4225854"/>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8AC941-8D9D-4216-B025-197F3DD43891}"/>
              </a:ext>
            </a:extLst>
          </p:cNvPr>
          <p:cNvSpPr txBox="1"/>
          <p:nvPr/>
        </p:nvSpPr>
        <p:spPr>
          <a:xfrm>
            <a:off x="6217919" y="5093057"/>
            <a:ext cx="4563291" cy="1477328"/>
          </a:xfrm>
          <a:prstGeom prst="rect">
            <a:avLst/>
          </a:prstGeom>
          <a:noFill/>
        </p:spPr>
        <p:txBody>
          <a:bodyPr wrap="square" rtlCol="0">
            <a:spAutoFit/>
          </a:bodyPr>
          <a:lstStyle/>
          <a:p>
            <a:r>
              <a:rPr lang="en-US" dirty="0">
                <a:solidFill>
                  <a:srgbClr val="00B050"/>
                </a:solidFill>
              </a:rPr>
              <a:t>Your homework is to tell me how these </a:t>
            </a:r>
            <a:r>
              <a:rPr lang="en-US" dirty="0">
                <a:solidFill>
                  <a:srgbClr val="00B0F0"/>
                </a:solidFill>
              </a:rPr>
              <a:t>3</a:t>
            </a:r>
            <a:r>
              <a:rPr lang="en-US" dirty="0">
                <a:solidFill>
                  <a:srgbClr val="00B050"/>
                </a:solidFill>
              </a:rPr>
              <a:t> variables are affected? </a:t>
            </a:r>
          </a:p>
          <a:p>
            <a:pPr marL="342900" indent="-342900">
              <a:buFont typeface="+mj-lt"/>
              <a:buAutoNum type="arabicPeriod"/>
            </a:pPr>
            <a:r>
              <a:rPr lang="en-US" dirty="0">
                <a:solidFill>
                  <a:srgbClr val="00B050"/>
                </a:solidFill>
              </a:rPr>
              <a:t>What can/cant I do?</a:t>
            </a:r>
          </a:p>
          <a:p>
            <a:pPr marL="342900" indent="-342900">
              <a:buFont typeface="+mj-lt"/>
              <a:buAutoNum type="arabicPeriod"/>
            </a:pPr>
            <a:r>
              <a:rPr lang="en-US" dirty="0">
                <a:solidFill>
                  <a:srgbClr val="00B050"/>
                </a:solidFill>
              </a:rPr>
              <a:t>What are the (dis)advantages of each declaration?</a:t>
            </a:r>
          </a:p>
        </p:txBody>
      </p:sp>
    </p:spTree>
    <p:extLst>
      <p:ext uri="{BB962C8B-B14F-4D97-AF65-F5344CB8AC3E}">
        <p14:creationId xmlns:p14="http://schemas.microsoft.com/office/powerpoint/2010/main" val="2760486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3335309" y="198735"/>
            <a:ext cx="222849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Arrays</a:t>
            </a:r>
          </a:p>
        </p:txBody>
      </p:sp>
      <p:sp>
        <p:nvSpPr>
          <p:cNvPr id="5" name="TextBox 4">
            <a:extLst>
              <a:ext uri="{FF2B5EF4-FFF2-40B4-BE49-F238E27FC236}">
                <a16:creationId xmlns:a16="http://schemas.microsoft.com/office/drawing/2014/main" id="{D54CA157-4901-4F6C-9580-3D8E6CE569FF}"/>
              </a:ext>
            </a:extLst>
          </p:cNvPr>
          <p:cNvSpPr txBox="1"/>
          <p:nvPr/>
        </p:nvSpPr>
        <p:spPr>
          <a:xfrm>
            <a:off x="567265" y="1592702"/>
            <a:ext cx="3056466" cy="1200329"/>
          </a:xfrm>
          <a:prstGeom prst="rect">
            <a:avLst/>
          </a:prstGeom>
          <a:noFill/>
        </p:spPr>
        <p:txBody>
          <a:bodyPr wrap="square" rtlCol="0">
            <a:spAutoFit/>
          </a:bodyPr>
          <a:lstStyle/>
          <a:p>
            <a:r>
              <a:rPr lang="en-US" dirty="0"/>
              <a:t>Arrays are useful to store a list of homogenous data, and in JS, the type doesn’t matter</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4665133"/>
            <a:ext cx="12192000" cy="219286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662797" y="5253320"/>
            <a:ext cx="7671305" cy="646331"/>
          </a:xfrm>
          <a:prstGeom prst="rect">
            <a:avLst/>
          </a:prstGeom>
          <a:noFill/>
        </p:spPr>
        <p:txBody>
          <a:bodyPr wrap="square" rtlCol="0">
            <a:spAutoFit/>
          </a:bodyPr>
          <a:lstStyle/>
          <a:p>
            <a:r>
              <a:rPr lang="en-US" i="1" dirty="0">
                <a:solidFill>
                  <a:srgbClr val="00B0F0"/>
                </a:solidFill>
              </a:rPr>
              <a:t>var</a:t>
            </a:r>
            <a:r>
              <a:rPr lang="en-US" i="1" dirty="0">
                <a:solidFill>
                  <a:srgbClr val="00B050"/>
                </a:solidFill>
              </a:rPr>
              <a:t> </a:t>
            </a:r>
            <a:r>
              <a:rPr lang="en-US" i="1" dirty="0" err="1">
                <a:solidFill>
                  <a:srgbClr val="00B050"/>
                </a:solidFill>
              </a:rPr>
              <a:t>employee_names</a:t>
            </a:r>
            <a:r>
              <a:rPr lang="en-US" i="1" dirty="0">
                <a:solidFill>
                  <a:srgbClr val="00B050"/>
                </a:solidFill>
              </a:rPr>
              <a:t> = [“Agnus”, “Johnny”, “Sarah”];</a:t>
            </a:r>
          </a:p>
          <a:p>
            <a:r>
              <a:rPr lang="en-US" i="1" dirty="0">
                <a:solidFill>
                  <a:srgbClr val="00B0F0"/>
                </a:solidFill>
              </a:rPr>
              <a:t>let</a:t>
            </a:r>
            <a:r>
              <a:rPr lang="en-US" i="1" dirty="0">
                <a:solidFill>
                  <a:srgbClr val="00B050"/>
                </a:solidFill>
              </a:rPr>
              <a:t> </a:t>
            </a:r>
            <a:r>
              <a:rPr lang="en-US" i="1" dirty="0" err="1">
                <a:solidFill>
                  <a:srgbClr val="00B050"/>
                </a:solidFill>
              </a:rPr>
              <a:t>test_marks</a:t>
            </a:r>
            <a:r>
              <a:rPr lang="en-US" i="1" dirty="0">
                <a:solidFill>
                  <a:srgbClr val="00B050"/>
                </a:solidFill>
              </a:rPr>
              <a:t> = [53, 74,  34];</a:t>
            </a:r>
          </a:p>
        </p:txBody>
      </p:sp>
      <p:sp>
        <p:nvSpPr>
          <p:cNvPr id="10" name="Oval 9">
            <a:extLst>
              <a:ext uri="{FF2B5EF4-FFF2-40B4-BE49-F238E27FC236}">
                <a16:creationId xmlns:a16="http://schemas.microsoft.com/office/drawing/2014/main" id="{16A40AC3-FB15-438B-8F54-487D746C39CA}"/>
              </a:ext>
            </a:extLst>
          </p:cNvPr>
          <p:cNvSpPr/>
          <p:nvPr/>
        </p:nvSpPr>
        <p:spPr>
          <a:xfrm>
            <a:off x="11430061" y="4225854"/>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E04A3A-81D6-46D3-9DF8-A47DE498A869}"/>
              </a:ext>
            </a:extLst>
          </p:cNvPr>
          <p:cNvSpPr txBox="1"/>
          <p:nvPr/>
        </p:nvSpPr>
        <p:spPr>
          <a:xfrm>
            <a:off x="4772297" y="2107474"/>
            <a:ext cx="3795974" cy="2585323"/>
          </a:xfrm>
          <a:prstGeom prst="rect">
            <a:avLst/>
          </a:prstGeom>
          <a:noFill/>
        </p:spPr>
        <p:txBody>
          <a:bodyPr wrap="square" rtlCol="0">
            <a:spAutoFit/>
          </a:bodyPr>
          <a:lstStyle/>
          <a:p>
            <a:pPr algn="r" rtl="1"/>
            <a:r>
              <a:rPr lang="en-US" dirty="0"/>
              <a:t>Start getting use to the name of “Array brackets” </a:t>
            </a:r>
            <a:br>
              <a:rPr lang="en-US" dirty="0"/>
            </a:br>
            <a:r>
              <a:rPr lang="en-US" dirty="0"/>
              <a:t>[]</a:t>
            </a:r>
          </a:p>
          <a:p>
            <a:pPr algn="r" rtl="1"/>
            <a:r>
              <a:rPr lang="en-US" dirty="0"/>
              <a:t>The square brackets indicate elements of a list.</a:t>
            </a:r>
          </a:p>
          <a:p>
            <a:pPr algn="r" rtl="1"/>
            <a:endParaRPr lang="en-US" dirty="0"/>
          </a:p>
          <a:p>
            <a:pPr algn="r" rtl="1"/>
            <a:r>
              <a:rPr lang="en-US" dirty="0" err="1">
                <a:solidFill>
                  <a:schemeClr val="accent2">
                    <a:lumMod val="75000"/>
                  </a:schemeClr>
                </a:solidFill>
              </a:rPr>
              <a:t>Eg</a:t>
            </a:r>
            <a:r>
              <a:rPr lang="en-US" dirty="0">
                <a:solidFill>
                  <a:schemeClr val="accent2">
                    <a:lumMod val="75000"/>
                  </a:schemeClr>
                </a:solidFill>
              </a:rPr>
              <a:t> </a:t>
            </a:r>
            <a:r>
              <a:rPr lang="en-US" dirty="0" err="1">
                <a:solidFill>
                  <a:schemeClr val="accent2">
                    <a:lumMod val="75000"/>
                  </a:schemeClr>
                </a:solidFill>
              </a:rPr>
              <a:t>test_marks</a:t>
            </a:r>
            <a:r>
              <a:rPr lang="en-US" dirty="0">
                <a:solidFill>
                  <a:schemeClr val="accent2">
                    <a:lumMod val="75000"/>
                  </a:schemeClr>
                </a:solidFill>
              </a:rPr>
              <a:t>[1]</a:t>
            </a:r>
          </a:p>
          <a:p>
            <a:pPr algn="r" rtl="1"/>
            <a:r>
              <a:rPr lang="en-US" dirty="0">
                <a:solidFill>
                  <a:schemeClr val="accent2">
                    <a:lumMod val="75000"/>
                  </a:schemeClr>
                </a:solidFill>
              </a:rPr>
              <a:t> </a:t>
            </a:r>
          </a:p>
          <a:p>
            <a:pPr algn="r" rtl="1"/>
            <a:r>
              <a:rPr lang="en-US" dirty="0">
                <a:solidFill>
                  <a:schemeClr val="accent2">
                    <a:lumMod val="75000"/>
                  </a:schemeClr>
                </a:solidFill>
              </a:rPr>
              <a:t>//74;</a:t>
            </a:r>
          </a:p>
        </p:txBody>
      </p:sp>
    </p:spTree>
    <p:extLst>
      <p:ext uri="{BB962C8B-B14F-4D97-AF65-F5344CB8AC3E}">
        <p14:creationId xmlns:p14="http://schemas.microsoft.com/office/powerpoint/2010/main" val="724416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2868837" y="198735"/>
            <a:ext cx="316144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 loops</a:t>
            </a:r>
          </a:p>
        </p:txBody>
      </p:sp>
      <p:sp>
        <p:nvSpPr>
          <p:cNvPr id="5" name="TextBox 4">
            <a:extLst>
              <a:ext uri="{FF2B5EF4-FFF2-40B4-BE49-F238E27FC236}">
                <a16:creationId xmlns:a16="http://schemas.microsoft.com/office/drawing/2014/main" id="{D54CA157-4901-4F6C-9580-3D8E6CE569FF}"/>
              </a:ext>
            </a:extLst>
          </p:cNvPr>
          <p:cNvSpPr txBox="1"/>
          <p:nvPr/>
        </p:nvSpPr>
        <p:spPr>
          <a:xfrm>
            <a:off x="567265" y="1592702"/>
            <a:ext cx="3056466" cy="2031325"/>
          </a:xfrm>
          <a:prstGeom prst="rect">
            <a:avLst/>
          </a:prstGeom>
          <a:noFill/>
        </p:spPr>
        <p:txBody>
          <a:bodyPr wrap="square" rtlCol="0">
            <a:spAutoFit/>
          </a:bodyPr>
          <a:lstStyle/>
          <a:p>
            <a:r>
              <a:rPr lang="en-US" dirty="0"/>
              <a:t>For loops are used when you have repetitive processes.</a:t>
            </a:r>
          </a:p>
          <a:p>
            <a:endParaRPr lang="en-US" dirty="0"/>
          </a:p>
          <a:p>
            <a:r>
              <a:rPr lang="en-US" dirty="0"/>
              <a:t>It saves time coding and allows for the program to execute efficiently.</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4665133"/>
            <a:ext cx="12192000" cy="219286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662797" y="5253320"/>
            <a:ext cx="7671305" cy="1477328"/>
          </a:xfrm>
          <a:prstGeom prst="rect">
            <a:avLst/>
          </a:prstGeom>
          <a:noFill/>
        </p:spPr>
        <p:txBody>
          <a:bodyPr wrap="square" rtlCol="0">
            <a:spAutoFit/>
          </a:bodyPr>
          <a:lstStyle/>
          <a:p>
            <a:r>
              <a:rPr lang="en-US" i="1" dirty="0">
                <a:solidFill>
                  <a:srgbClr val="00B0F0"/>
                </a:solidFill>
              </a:rPr>
              <a:t>var</a:t>
            </a:r>
            <a:r>
              <a:rPr lang="en-US" i="1" dirty="0">
                <a:solidFill>
                  <a:srgbClr val="00B050"/>
                </a:solidFill>
              </a:rPr>
              <a:t> </a:t>
            </a:r>
            <a:r>
              <a:rPr lang="en-US" i="1" dirty="0" err="1">
                <a:solidFill>
                  <a:srgbClr val="00B050"/>
                </a:solidFill>
              </a:rPr>
              <a:t>employee_names</a:t>
            </a:r>
            <a:r>
              <a:rPr lang="en-US" i="1" dirty="0">
                <a:solidFill>
                  <a:srgbClr val="00B050"/>
                </a:solidFill>
              </a:rPr>
              <a:t> = [“Agnus”, “Johnny”, “Sarah”];</a:t>
            </a:r>
          </a:p>
          <a:p>
            <a:endParaRPr lang="en-US" i="1" dirty="0">
              <a:solidFill>
                <a:srgbClr val="00B050"/>
              </a:solidFill>
            </a:endParaRPr>
          </a:p>
          <a:p>
            <a:r>
              <a:rPr lang="en-US" i="1" dirty="0">
                <a:solidFill>
                  <a:srgbClr val="00B0F0"/>
                </a:solidFill>
              </a:rPr>
              <a:t>for (let j = 0; j&lt; </a:t>
            </a:r>
            <a:r>
              <a:rPr lang="en-US" i="1" dirty="0" err="1">
                <a:solidFill>
                  <a:srgbClr val="00B0F0"/>
                </a:solidFill>
              </a:rPr>
              <a:t>employee_names</a:t>
            </a:r>
            <a:r>
              <a:rPr lang="en-US" i="1" dirty="0">
                <a:solidFill>
                  <a:srgbClr val="00B0F0"/>
                </a:solidFill>
              </a:rPr>
              <a:t>; </a:t>
            </a:r>
            <a:r>
              <a:rPr lang="en-US" i="1" dirty="0" err="1">
                <a:solidFill>
                  <a:srgbClr val="00B0F0"/>
                </a:solidFill>
              </a:rPr>
              <a:t>j++</a:t>
            </a:r>
            <a:r>
              <a:rPr lang="en-US" i="1" dirty="0">
                <a:solidFill>
                  <a:srgbClr val="00B0F0"/>
                </a:solidFill>
              </a:rPr>
              <a:t>){</a:t>
            </a:r>
          </a:p>
          <a:p>
            <a:r>
              <a:rPr lang="en-US" i="1" dirty="0">
                <a:solidFill>
                  <a:srgbClr val="00B0F0"/>
                </a:solidFill>
              </a:rPr>
              <a:t>	console.log(“hello ”+</a:t>
            </a:r>
            <a:r>
              <a:rPr lang="en-US" i="1" dirty="0" err="1">
                <a:solidFill>
                  <a:srgbClr val="00B0F0"/>
                </a:solidFill>
              </a:rPr>
              <a:t>employee_names</a:t>
            </a:r>
            <a:r>
              <a:rPr lang="en-US" i="1" dirty="0">
                <a:solidFill>
                  <a:srgbClr val="00B0F0"/>
                </a:solidFill>
              </a:rPr>
              <a:t>[j]);</a:t>
            </a:r>
          </a:p>
          <a:p>
            <a:r>
              <a:rPr lang="en-US" i="1" dirty="0">
                <a:solidFill>
                  <a:srgbClr val="00B0F0"/>
                </a:solidFill>
              </a:rPr>
              <a:t>}</a:t>
            </a:r>
          </a:p>
        </p:txBody>
      </p:sp>
      <p:sp>
        <p:nvSpPr>
          <p:cNvPr id="10" name="Oval 9">
            <a:extLst>
              <a:ext uri="{FF2B5EF4-FFF2-40B4-BE49-F238E27FC236}">
                <a16:creationId xmlns:a16="http://schemas.microsoft.com/office/drawing/2014/main" id="{16A40AC3-FB15-438B-8F54-487D746C39CA}"/>
              </a:ext>
            </a:extLst>
          </p:cNvPr>
          <p:cNvSpPr/>
          <p:nvPr/>
        </p:nvSpPr>
        <p:spPr>
          <a:xfrm>
            <a:off x="11430061" y="4225854"/>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E04A3A-81D6-46D3-9DF8-A47DE498A869}"/>
              </a:ext>
            </a:extLst>
          </p:cNvPr>
          <p:cNvSpPr txBox="1"/>
          <p:nvPr/>
        </p:nvSpPr>
        <p:spPr>
          <a:xfrm>
            <a:off x="4772297" y="2107474"/>
            <a:ext cx="3795974" cy="2031325"/>
          </a:xfrm>
          <a:prstGeom prst="rect">
            <a:avLst/>
          </a:prstGeom>
          <a:noFill/>
        </p:spPr>
        <p:txBody>
          <a:bodyPr wrap="square" rtlCol="0">
            <a:spAutoFit/>
          </a:bodyPr>
          <a:lstStyle/>
          <a:p>
            <a:pPr algn="r" rtl="1"/>
            <a:r>
              <a:rPr lang="en-US" dirty="0"/>
              <a:t>With for loops, you should know which number you start at, </a:t>
            </a:r>
          </a:p>
          <a:p>
            <a:pPr algn="r" rtl="1"/>
            <a:r>
              <a:rPr lang="en-US" dirty="0">
                <a:solidFill>
                  <a:schemeClr val="accent2">
                    <a:lumMod val="75000"/>
                  </a:schemeClr>
                </a:solidFill>
              </a:rPr>
              <a:t>End at,</a:t>
            </a:r>
          </a:p>
          <a:p>
            <a:pPr algn="r" rtl="1"/>
            <a:r>
              <a:rPr lang="en-US" dirty="0">
                <a:solidFill>
                  <a:schemeClr val="accent2">
                    <a:lumMod val="75000"/>
                  </a:schemeClr>
                </a:solidFill>
              </a:rPr>
              <a:t>And increase/decrease</a:t>
            </a:r>
          </a:p>
          <a:p>
            <a:pPr algn="r" rtl="1"/>
            <a:endParaRPr lang="en-US" dirty="0">
              <a:solidFill>
                <a:schemeClr val="accent2">
                  <a:lumMod val="75000"/>
                </a:schemeClr>
              </a:solidFill>
            </a:endParaRPr>
          </a:p>
          <a:p>
            <a:pPr algn="r" rtl="1"/>
            <a:r>
              <a:rPr lang="en-US" dirty="0">
                <a:solidFill>
                  <a:schemeClr val="accent2">
                    <a:lumMod val="75000"/>
                  </a:schemeClr>
                </a:solidFill>
              </a:rPr>
              <a:t>A integer variable will help traverse through the loop.</a:t>
            </a:r>
          </a:p>
        </p:txBody>
      </p:sp>
    </p:spTree>
    <p:extLst>
      <p:ext uri="{BB962C8B-B14F-4D97-AF65-F5344CB8AC3E}">
        <p14:creationId xmlns:p14="http://schemas.microsoft.com/office/powerpoint/2010/main" val="3551281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2786284" y="198735"/>
            <a:ext cx="33265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Functions</a:t>
            </a:r>
          </a:p>
        </p:txBody>
      </p:sp>
      <p:sp>
        <p:nvSpPr>
          <p:cNvPr id="5" name="TextBox 4">
            <a:extLst>
              <a:ext uri="{FF2B5EF4-FFF2-40B4-BE49-F238E27FC236}">
                <a16:creationId xmlns:a16="http://schemas.microsoft.com/office/drawing/2014/main" id="{D54CA157-4901-4F6C-9580-3D8E6CE569FF}"/>
              </a:ext>
            </a:extLst>
          </p:cNvPr>
          <p:cNvSpPr txBox="1"/>
          <p:nvPr/>
        </p:nvSpPr>
        <p:spPr>
          <a:xfrm>
            <a:off x="288591" y="1207446"/>
            <a:ext cx="3056466" cy="1477328"/>
          </a:xfrm>
          <a:prstGeom prst="rect">
            <a:avLst/>
          </a:prstGeom>
          <a:noFill/>
        </p:spPr>
        <p:txBody>
          <a:bodyPr wrap="square" rtlCol="0">
            <a:spAutoFit/>
          </a:bodyPr>
          <a:lstStyle/>
          <a:p>
            <a:r>
              <a:rPr lang="en-US" dirty="0"/>
              <a:t>Functions are reusable slices of code that do VERY useful tasks, that would probably be used in different contexts</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3679506"/>
            <a:ext cx="12192000" cy="3388974"/>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896966" y="3764887"/>
            <a:ext cx="7671305" cy="3000821"/>
          </a:xfrm>
          <a:prstGeom prst="rect">
            <a:avLst/>
          </a:prstGeom>
          <a:noFill/>
        </p:spPr>
        <p:txBody>
          <a:bodyPr wrap="square" rtlCol="0">
            <a:spAutoFit/>
          </a:bodyPr>
          <a:lstStyle/>
          <a:p>
            <a:br>
              <a:rPr lang="en-US" sz="1050" b="0" dirty="0">
                <a:solidFill>
                  <a:srgbClr val="FFFFFF"/>
                </a:solidFill>
                <a:effectLst/>
                <a:latin typeface="Consolas" panose="020B0609020204030204" pitchFamily="49" charset="0"/>
              </a:rPr>
            </a:br>
            <a:r>
              <a:rPr lang="en-US" sz="1050" b="0" dirty="0">
                <a:solidFill>
                  <a:srgbClr val="569CD6"/>
                </a:solidFill>
                <a:effectLst/>
                <a:latin typeface="Consolas" panose="020B0609020204030204" pitchFamily="49" charset="0"/>
              </a:rPr>
              <a:t>function</a:t>
            </a:r>
            <a:r>
              <a:rPr lang="en-US" sz="1050" b="0" dirty="0">
                <a:solidFill>
                  <a:srgbClr val="FFFFFF"/>
                </a:solidFill>
                <a:effectLst/>
                <a:latin typeface="Consolas" panose="020B0609020204030204" pitchFamily="49" charset="0"/>
              </a:rPr>
              <a:t> </a:t>
            </a:r>
            <a:r>
              <a:rPr lang="en-US" sz="1050" b="0" dirty="0" err="1">
                <a:solidFill>
                  <a:srgbClr val="DCDCAA"/>
                </a:solidFill>
                <a:effectLst/>
                <a:latin typeface="Consolas" panose="020B0609020204030204" pitchFamily="49" charset="0"/>
              </a:rPr>
              <a:t>fetch_json</a:t>
            </a:r>
            <a:r>
              <a:rPr lang="en-US" sz="1050" b="0" dirty="0">
                <a:solidFill>
                  <a:srgbClr val="FFFFFF"/>
                </a:solidFill>
                <a:effectLst/>
                <a:latin typeface="Consolas" panose="020B0609020204030204" pitchFamily="49" charset="0"/>
              </a:rPr>
              <a:t>(</a:t>
            </a:r>
            <a:r>
              <a:rPr lang="en-US" sz="1050" b="0" dirty="0">
                <a:solidFill>
                  <a:srgbClr val="9CDCFE"/>
                </a:solidFill>
                <a:effectLst/>
                <a:latin typeface="Consolas" panose="020B0609020204030204" pitchFamily="49" charset="0"/>
              </a:rPr>
              <a:t>player</a:t>
            </a:r>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file_name</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a:t>
            </a:r>
            <a:r>
              <a:rPr lang="en-US" sz="1050" b="0" dirty="0" err="1">
                <a:solidFill>
                  <a:srgbClr val="CE9178"/>
                </a:solidFill>
                <a:effectLst/>
                <a:latin typeface="Consolas" panose="020B0609020204030204" pitchFamily="49" charset="0"/>
              </a:rPr>
              <a:t>samurai_mack</a:t>
            </a:r>
            <a:r>
              <a:rPr lang="en-US" sz="1050" b="0" dirty="0">
                <a:solidFill>
                  <a:srgbClr val="CE9178"/>
                </a:solidFill>
                <a:effectLst/>
                <a:latin typeface="Consolas" panose="020B0609020204030204" pitchFamily="49" charset="0"/>
              </a:rPr>
              <a:t>'</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a:solidFill>
                  <a:srgbClr val="DCDCAA"/>
                </a:solidFill>
                <a:effectLst/>
                <a:latin typeface="Consolas" panose="020B0609020204030204" pitchFamily="49" charset="0"/>
              </a:rPr>
              <a:t>fetch</a:t>
            </a:r>
            <a:r>
              <a:rPr lang="en-US" sz="1050" b="0" dirty="0">
                <a:solidFill>
                  <a:srgbClr val="FFFFFF"/>
                </a:solidFill>
                <a:effectLst/>
                <a:latin typeface="Consolas" panose="020B0609020204030204" pitchFamily="49" charset="0"/>
              </a:rPr>
              <a:t>(</a:t>
            </a:r>
            <a:r>
              <a:rPr lang="en-US" sz="1050" b="0" dirty="0">
                <a:solidFill>
                  <a:srgbClr val="CE9178"/>
                </a:solidFill>
                <a:effectLst/>
                <a:latin typeface="Consolas" panose="020B0609020204030204" pitchFamily="49" charset="0"/>
              </a:rPr>
              <a:t>`./json/</a:t>
            </a:r>
            <a:r>
              <a:rPr lang="en-US" sz="1050" b="0" dirty="0">
                <a:solidFill>
                  <a:srgbClr val="569CD6"/>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file_name</a:t>
            </a:r>
            <a:r>
              <a:rPr lang="en-US" sz="1050" b="0" dirty="0">
                <a:solidFill>
                  <a:srgbClr val="569CD6"/>
                </a:solidFill>
                <a:effectLst/>
                <a:latin typeface="Consolas" panose="020B0609020204030204" pitchFamily="49" charset="0"/>
              </a:rPr>
              <a:t>}</a:t>
            </a:r>
            <a:r>
              <a:rPr lang="en-US" sz="1050" b="0" dirty="0">
                <a:solidFill>
                  <a:srgbClr val="CE9178"/>
                </a:solidFill>
                <a:effectLst/>
                <a:latin typeface="Consolas" panose="020B0609020204030204" pitchFamily="49" charset="0"/>
              </a:rPr>
              <a:t>.json`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a:solidFill>
                  <a:srgbClr val="DCDCAA"/>
                </a:solidFill>
                <a:effectLst/>
                <a:latin typeface="Consolas" panose="020B0609020204030204" pitchFamily="49" charset="0"/>
              </a:rPr>
              <a:t>then</a:t>
            </a:r>
            <a:r>
              <a:rPr lang="en-US" sz="1050" b="0" dirty="0">
                <a:solidFill>
                  <a:srgbClr val="FFFFFF"/>
                </a:solidFill>
                <a:effectLst/>
                <a:latin typeface="Consolas" panose="020B0609020204030204" pitchFamily="49" charset="0"/>
              </a:rPr>
              <a:t>(</a:t>
            </a:r>
            <a:r>
              <a:rPr lang="en-US" sz="1050" b="0" dirty="0">
                <a:solidFill>
                  <a:srgbClr val="9CDCFE"/>
                </a:solidFill>
                <a:effectLst/>
                <a:latin typeface="Consolas" panose="020B0609020204030204" pitchFamily="49" charset="0"/>
              </a:rPr>
              <a:t>response</a:t>
            </a:r>
            <a:r>
              <a:rPr lang="en-US" sz="1050" b="0" dirty="0">
                <a:solidFill>
                  <a:srgbClr val="FFFFFF"/>
                </a:solidFill>
                <a:effectLst/>
                <a:latin typeface="Consolas" panose="020B0609020204030204" pitchFamily="49" charset="0"/>
              </a:rPr>
              <a:t> </a:t>
            </a:r>
            <a:r>
              <a:rPr lang="en-US" sz="1050" b="0" dirty="0">
                <a:solidFill>
                  <a:srgbClr val="569CD6"/>
                </a:solidFill>
                <a:effectLst/>
                <a:latin typeface="Consolas" panose="020B0609020204030204" pitchFamily="49" charset="0"/>
              </a:rPr>
              <a:t>=&gt;</a:t>
            </a:r>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C586C0"/>
                </a:solidFill>
                <a:effectLst/>
                <a:latin typeface="Consolas" panose="020B0609020204030204" pitchFamily="49" charset="0"/>
              </a:rPr>
              <a:t>if</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response</a:t>
            </a:r>
            <a:r>
              <a:rPr lang="en-US" sz="1050" b="0" dirty="0" err="1">
                <a:solidFill>
                  <a:srgbClr val="FFFFFF"/>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ok</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a:solidFill>
                  <a:srgbClr val="C586C0"/>
                </a:solidFill>
                <a:effectLst/>
                <a:latin typeface="Consolas" panose="020B0609020204030204" pitchFamily="49" charset="0"/>
              </a:rPr>
              <a:t>return</a:t>
            </a:r>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 </a:t>
            </a:r>
          </a:p>
          <a:p>
            <a:r>
              <a:rPr lang="en-US" sz="1050" b="0" dirty="0">
                <a:solidFill>
                  <a:srgbClr val="FFFFFF"/>
                </a:solidFill>
                <a:effectLst/>
                <a:latin typeface="Consolas" panose="020B0609020204030204" pitchFamily="49" charset="0"/>
              </a:rPr>
              <a:t>        </a:t>
            </a:r>
            <a:r>
              <a:rPr lang="en-US" sz="1050" b="0" dirty="0">
                <a:solidFill>
                  <a:srgbClr val="C586C0"/>
                </a:solidFill>
                <a:effectLst/>
                <a:latin typeface="Consolas" panose="020B0609020204030204" pitchFamily="49" charset="0"/>
              </a:rPr>
              <a:t>return</a:t>
            </a:r>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response</a:t>
            </a:r>
            <a:r>
              <a:rPr lang="en-US" sz="1050" b="0" dirty="0" err="1">
                <a:solidFill>
                  <a:srgbClr val="FFFFFF"/>
                </a:solidFill>
                <a:effectLst/>
                <a:latin typeface="Consolas" panose="020B0609020204030204" pitchFamily="49" charset="0"/>
              </a:rPr>
              <a:t>.</a:t>
            </a:r>
            <a:r>
              <a:rPr lang="en-US" sz="1050" b="0" dirty="0" err="1">
                <a:solidFill>
                  <a:srgbClr val="DCDCAA"/>
                </a:solidFill>
                <a:effectLst/>
                <a:latin typeface="Consolas" panose="020B0609020204030204" pitchFamily="49" charset="0"/>
              </a:rPr>
              <a:t>json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DCDCAA"/>
                </a:solidFill>
                <a:effectLst/>
                <a:latin typeface="Consolas" panose="020B0609020204030204" pitchFamily="49" charset="0"/>
              </a:rPr>
              <a:t>then</a:t>
            </a:r>
            <a:r>
              <a:rPr lang="en-US" sz="1050" b="0" dirty="0">
                <a:solidFill>
                  <a:srgbClr val="FFFFFF"/>
                </a:solidFill>
                <a:effectLst/>
                <a:latin typeface="Consolas" panose="020B0609020204030204" pitchFamily="49" charset="0"/>
              </a:rPr>
              <a:t>(</a:t>
            </a:r>
            <a:r>
              <a:rPr lang="en-US" sz="1050" b="0" dirty="0">
                <a:solidFill>
                  <a:srgbClr val="9CDCFE"/>
                </a:solidFill>
                <a:effectLst/>
                <a:latin typeface="Consolas" panose="020B0609020204030204" pitchFamily="49" charset="0"/>
              </a:rPr>
              <a:t>data</a:t>
            </a:r>
            <a:r>
              <a:rPr lang="en-US" sz="1050" b="0" dirty="0">
                <a:solidFill>
                  <a:srgbClr val="FFFFFF"/>
                </a:solidFill>
                <a:effectLst/>
                <a:latin typeface="Consolas" panose="020B0609020204030204" pitchFamily="49" charset="0"/>
              </a:rPr>
              <a:t> </a:t>
            </a:r>
            <a:r>
              <a:rPr lang="en-US" sz="1050" b="0" dirty="0">
                <a:solidFill>
                  <a:srgbClr val="569CD6"/>
                </a:solidFill>
                <a:effectLst/>
                <a:latin typeface="Consolas" panose="020B0609020204030204" pitchFamily="49" charset="0"/>
              </a:rPr>
              <a:t>=&gt;</a:t>
            </a:r>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9CDCFE"/>
                </a:solidFill>
                <a:effectLst/>
                <a:latin typeface="Consolas" panose="020B0609020204030204" pitchFamily="49" charset="0"/>
              </a:rPr>
              <a:t>console</a:t>
            </a:r>
            <a:r>
              <a:rPr lang="en-US" sz="1050" b="0" dirty="0">
                <a:solidFill>
                  <a:srgbClr val="FFFFFF"/>
                </a:solidFill>
                <a:effectLst/>
                <a:latin typeface="Consolas" panose="020B0609020204030204" pitchFamily="49" charset="0"/>
              </a:rPr>
              <a:t>.</a:t>
            </a:r>
            <a:r>
              <a:rPr lang="en-US" sz="1050" b="0" dirty="0">
                <a:solidFill>
                  <a:srgbClr val="DCDCAA"/>
                </a:solidFill>
                <a:effectLst/>
                <a:latin typeface="Consolas" panose="020B0609020204030204" pitchFamily="49" charset="0"/>
              </a:rPr>
              <a:t>log</a:t>
            </a:r>
            <a:r>
              <a:rPr lang="en-US" sz="1050" b="0" dirty="0">
                <a:solidFill>
                  <a:srgbClr val="FFFFFF"/>
                </a:solidFill>
                <a:effectLst/>
                <a:latin typeface="Consolas" panose="020B0609020204030204" pitchFamily="49" charset="0"/>
              </a:rPr>
              <a:t>(</a:t>
            </a:r>
            <a:r>
              <a:rPr lang="en-US" sz="1050" b="0" dirty="0">
                <a:solidFill>
                  <a:srgbClr val="CE9178"/>
                </a:solidFill>
                <a:effectLst/>
                <a:latin typeface="Consolas" panose="020B0609020204030204" pitchFamily="49" charset="0"/>
              </a:rPr>
              <a:t>`data from </a:t>
            </a:r>
            <a:r>
              <a:rPr lang="en-US" sz="1050" b="0" dirty="0">
                <a:solidFill>
                  <a:srgbClr val="569CD6"/>
                </a:solidFill>
                <a:effectLst/>
                <a:latin typeface="Consolas" panose="020B0609020204030204" pitchFamily="49" charset="0"/>
              </a:rPr>
              <a:t>${</a:t>
            </a:r>
            <a:r>
              <a:rPr lang="en-US" sz="1050" b="0" dirty="0" err="1">
                <a:solidFill>
                  <a:srgbClr val="9CDCFE"/>
                </a:solidFill>
                <a:effectLst/>
                <a:latin typeface="Consolas" panose="020B0609020204030204" pitchFamily="49" charset="0"/>
              </a:rPr>
              <a:t>file_name</a:t>
            </a:r>
            <a:r>
              <a:rPr lang="en-US" sz="1050" b="0" dirty="0">
                <a:solidFill>
                  <a:srgbClr val="569CD6"/>
                </a:solidFill>
                <a:effectLst/>
                <a:latin typeface="Consolas" panose="020B0609020204030204" pitchFamily="49" charset="0"/>
              </a:rPr>
              <a:t>}</a:t>
            </a:r>
            <a:r>
              <a:rPr lang="en-US" sz="1050" b="0" dirty="0">
                <a:solidFill>
                  <a:srgbClr val="CE9178"/>
                </a:solidFill>
                <a:effectLst/>
                <a:latin typeface="Consolas" panose="020B0609020204030204" pitchFamily="49" charset="0"/>
              </a:rPr>
              <a:t> = `</a:t>
            </a:r>
            <a:r>
              <a:rPr lang="en-US" sz="1050" b="0" dirty="0">
                <a:solidFill>
                  <a:srgbClr val="FFFFFF"/>
                </a:solidFill>
                <a:effectLst/>
                <a:latin typeface="Consolas" panose="020B0609020204030204" pitchFamily="49" charset="0"/>
              </a:rPr>
              <a:t>, </a:t>
            </a:r>
            <a:r>
              <a:rPr lang="en-US" sz="1050" b="0" dirty="0">
                <a:solidFill>
                  <a:srgbClr val="9CDCFE"/>
                </a:solidFill>
                <a:effectLst/>
                <a:latin typeface="Consolas" panose="020B0609020204030204" pitchFamily="49" charset="0"/>
              </a:rPr>
              <a:t>data</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player</a:t>
            </a:r>
            <a:r>
              <a:rPr lang="en-US" sz="1050" b="0" dirty="0" err="1">
                <a:solidFill>
                  <a:srgbClr val="FFFFFF"/>
                </a:solidFill>
                <a:effectLst/>
                <a:latin typeface="Consolas" panose="020B0609020204030204" pitchFamily="49" charset="0"/>
              </a:rPr>
              <a:t>.</a:t>
            </a:r>
            <a:r>
              <a:rPr lang="en-US" sz="1050" b="0" dirty="0" err="1">
                <a:solidFill>
                  <a:srgbClr val="DCDCAA"/>
                </a:solidFill>
                <a:effectLst/>
                <a:latin typeface="Consolas" panose="020B0609020204030204" pitchFamily="49" charset="0"/>
              </a:rPr>
              <a:t>set_sprites</a:t>
            </a:r>
            <a:r>
              <a:rPr lang="en-US" sz="1050" b="0" dirty="0">
                <a:solidFill>
                  <a:srgbClr val="FFFFFF"/>
                </a:solidFill>
                <a:effectLst/>
                <a:latin typeface="Consolas" panose="020B0609020204030204" pitchFamily="49" charset="0"/>
              </a:rPr>
              <a:t>(</a:t>
            </a:r>
            <a:r>
              <a:rPr lang="en-US" sz="1050" b="0" dirty="0">
                <a:solidFill>
                  <a:srgbClr val="9CDCFE"/>
                </a:solidFill>
                <a:effectLst/>
                <a:latin typeface="Consolas" panose="020B0609020204030204" pitchFamily="49" charset="0"/>
              </a:rPr>
              <a:t>data</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DCDCAA"/>
                </a:solidFill>
                <a:effectLst/>
                <a:latin typeface="Consolas" panose="020B0609020204030204" pitchFamily="49" charset="0"/>
              </a:rPr>
              <a:t>catch</a:t>
            </a:r>
            <a:r>
              <a:rPr lang="en-US" sz="1050" b="0" dirty="0">
                <a:solidFill>
                  <a:srgbClr val="FFFFFF"/>
                </a:solidFill>
                <a:effectLst/>
                <a:latin typeface="Consolas" panose="020B0609020204030204" pitchFamily="49" charset="0"/>
              </a:rPr>
              <a:t>(</a:t>
            </a:r>
            <a:r>
              <a:rPr lang="en-US" sz="1050" b="0" dirty="0">
                <a:solidFill>
                  <a:srgbClr val="9CDCFE"/>
                </a:solidFill>
                <a:effectLst/>
                <a:latin typeface="Consolas" panose="020B0609020204030204" pitchFamily="49" charset="0"/>
              </a:rPr>
              <a:t>error</a:t>
            </a:r>
            <a:r>
              <a:rPr lang="en-US" sz="1050" b="0" dirty="0">
                <a:solidFill>
                  <a:srgbClr val="FFFFFF"/>
                </a:solidFill>
                <a:effectLst/>
                <a:latin typeface="Consolas" panose="020B0609020204030204" pitchFamily="49" charset="0"/>
              </a:rPr>
              <a:t> </a:t>
            </a:r>
            <a:r>
              <a:rPr lang="en-US" sz="1050" b="0" dirty="0">
                <a:solidFill>
                  <a:srgbClr val="569CD6"/>
                </a:solidFill>
                <a:effectLst/>
                <a:latin typeface="Consolas" panose="020B0609020204030204" pitchFamily="49" charset="0"/>
              </a:rPr>
              <a:t>=&gt;</a:t>
            </a:r>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9CDCFE"/>
                </a:solidFill>
                <a:effectLst/>
                <a:latin typeface="Consolas" panose="020B0609020204030204" pitchFamily="49" charset="0"/>
              </a:rPr>
              <a:t>console</a:t>
            </a:r>
            <a:r>
              <a:rPr lang="en-US" sz="1050" b="0" dirty="0">
                <a:solidFill>
                  <a:srgbClr val="FFFFFF"/>
                </a:solidFill>
                <a:effectLst/>
                <a:latin typeface="Consolas" panose="020B0609020204030204" pitchFamily="49" charset="0"/>
              </a:rPr>
              <a:t>.</a:t>
            </a:r>
            <a:r>
              <a:rPr lang="en-US" sz="1050" b="0" dirty="0">
                <a:solidFill>
                  <a:srgbClr val="DCDCAA"/>
                </a:solidFill>
                <a:effectLst/>
                <a:latin typeface="Consolas" panose="020B0609020204030204" pitchFamily="49" charset="0"/>
              </a:rPr>
              <a:t>log</a:t>
            </a:r>
            <a:r>
              <a:rPr lang="en-US" sz="1050" b="0" dirty="0">
                <a:solidFill>
                  <a:srgbClr val="FFFFFF"/>
                </a:solidFill>
                <a:effectLst/>
                <a:latin typeface="Consolas" panose="020B0609020204030204" pitchFamily="49" charset="0"/>
              </a:rPr>
              <a:t>(</a:t>
            </a:r>
            <a:r>
              <a:rPr lang="en-US" sz="1050" b="0" dirty="0">
                <a:solidFill>
                  <a:srgbClr val="CE9178"/>
                </a:solidFill>
                <a:effectLst/>
                <a:latin typeface="Consolas" panose="020B0609020204030204" pitchFamily="49" charset="0"/>
              </a:rPr>
              <a:t>"There was an error with the fetch operation. "</a:t>
            </a:r>
            <a:r>
              <a:rPr lang="en-US" sz="1050" b="0" dirty="0">
                <a:solidFill>
                  <a:srgbClr val="FFFFFF"/>
                </a:solidFill>
                <a:effectLst/>
                <a:latin typeface="Consolas" panose="020B0609020204030204" pitchFamily="49" charset="0"/>
              </a:rPr>
              <a:t>, </a:t>
            </a:r>
            <a:r>
              <a:rPr lang="en-US" sz="1050" b="0" dirty="0">
                <a:solidFill>
                  <a:srgbClr val="9CDCFE"/>
                </a:solidFill>
                <a:effectLst/>
                <a:latin typeface="Consolas" panose="020B0609020204030204" pitchFamily="49" charset="0"/>
              </a:rPr>
              <a:t>error</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p>
          <a:p>
            <a:br>
              <a:rPr lang="en-US" sz="1050" b="0" dirty="0">
                <a:solidFill>
                  <a:srgbClr val="FFFFFF"/>
                </a:solidFill>
                <a:effectLst/>
                <a:latin typeface="Consolas" panose="020B0609020204030204" pitchFamily="49" charset="0"/>
              </a:rPr>
            </a:br>
            <a:r>
              <a:rPr lang="en-US" sz="1050" b="0" dirty="0">
                <a:solidFill>
                  <a:srgbClr val="FFFFFF"/>
                </a:solidFill>
                <a:effectLst/>
                <a:latin typeface="Consolas" panose="020B0609020204030204" pitchFamily="49" charset="0"/>
              </a:rPr>
              <a:t>}</a:t>
            </a:r>
          </a:p>
        </p:txBody>
      </p:sp>
      <p:sp>
        <p:nvSpPr>
          <p:cNvPr id="10" name="Oval 9">
            <a:extLst>
              <a:ext uri="{FF2B5EF4-FFF2-40B4-BE49-F238E27FC236}">
                <a16:creationId xmlns:a16="http://schemas.microsoft.com/office/drawing/2014/main" id="{16A40AC3-FB15-438B-8F54-487D746C39CA}"/>
              </a:ext>
            </a:extLst>
          </p:cNvPr>
          <p:cNvSpPr/>
          <p:nvPr/>
        </p:nvSpPr>
        <p:spPr>
          <a:xfrm>
            <a:off x="11624735" y="3320162"/>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E04A3A-81D6-46D3-9DF8-A47DE498A869}"/>
              </a:ext>
            </a:extLst>
          </p:cNvPr>
          <p:cNvSpPr txBox="1"/>
          <p:nvPr/>
        </p:nvSpPr>
        <p:spPr>
          <a:xfrm>
            <a:off x="6112837" y="1207446"/>
            <a:ext cx="3795974" cy="1477328"/>
          </a:xfrm>
          <a:prstGeom prst="rect">
            <a:avLst/>
          </a:prstGeom>
          <a:noFill/>
        </p:spPr>
        <p:txBody>
          <a:bodyPr wrap="square" rtlCol="0">
            <a:spAutoFit/>
          </a:bodyPr>
          <a:lstStyle/>
          <a:p>
            <a:pPr algn="r" rtl="1"/>
            <a:r>
              <a:rPr lang="en-US" dirty="0"/>
              <a:t>In the example below, the function </a:t>
            </a:r>
            <a:r>
              <a:rPr lang="en-US" dirty="0" err="1"/>
              <a:t>fetch_json</a:t>
            </a:r>
            <a:r>
              <a:rPr lang="en-US" dirty="0"/>
              <a:t>, takes in two </a:t>
            </a:r>
            <a:r>
              <a:rPr lang="en-US" dirty="0" err="1"/>
              <a:t>paramaters</a:t>
            </a:r>
            <a:r>
              <a:rPr lang="en-US" dirty="0"/>
              <a:t>, </a:t>
            </a:r>
          </a:p>
          <a:p>
            <a:pPr algn="r" rtl="1"/>
            <a:r>
              <a:rPr lang="en-US" dirty="0">
                <a:solidFill>
                  <a:schemeClr val="accent2">
                    <a:lumMod val="75000"/>
                  </a:schemeClr>
                </a:solidFill>
              </a:rPr>
              <a:t>Player,</a:t>
            </a:r>
          </a:p>
          <a:p>
            <a:pPr algn="r" rtl="1"/>
            <a:r>
              <a:rPr lang="en-US" dirty="0">
                <a:solidFill>
                  <a:schemeClr val="accent2">
                    <a:lumMod val="75000"/>
                  </a:schemeClr>
                </a:solidFill>
              </a:rPr>
              <a:t>And </a:t>
            </a:r>
            <a:r>
              <a:rPr lang="en-US" dirty="0" err="1">
                <a:solidFill>
                  <a:schemeClr val="accent2">
                    <a:lumMod val="75000"/>
                  </a:schemeClr>
                </a:solidFill>
              </a:rPr>
              <a:t>file_name</a:t>
            </a:r>
            <a:endParaRPr lang="en-US" dirty="0">
              <a:solidFill>
                <a:schemeClr val="accent2">
                  <a:lumMod val="75000"/>
                </a:schemeClr>
              </a:solidFill>
            </a:endParaRPr>
          </a:p>
        </p:txBody>
      </p:sp>
      <p:sp>
        <p:nvSpPr>
          <p:cNvPr id="12" name="TextBox 11">
            <a:extLst>
              <a:ext uri="{FF2B5EF4-FFF2-40B4-BE49-F238E27FC236}">
                <a16:creationId xmlns:a16="http://schemas.microsoft.com/office/drawing/2014/main" id="{BAA7837D-216D-4737-87E4-1F4BB9BAAB7E}"/>
              </a:ext>
            </a:extLst>
          </p:cNvPr>
          <p:cNvSpPr txBox="1"/>
          <p:nvPr/>
        </p:nvSpPr>
        <p:spPr>
          <a:xfrm>
            <a:off x="3030583" y="2996996"/>
            <a:ext cx="8900160" cy="646331"/>
          </a:xfrm>
          <a:prstGeom prst="rect">
            <a:avLst/>
          </a:prstGeom>
          <a:noFill/>
        </p:spPr>
        <p:txBody>
          <a:bodyPr wrap="square" rtlCol="0">
            <a:spAutoFit/>
          </a:bodyPr>
          <a:lstStyle/>
          <a:p>
            <a:pPr algn="r" rtl="1"/>
            <a:r>
              <a:rPr lang="en-US" dirty="0">
                <a:solidFill>
                  <a:schemeClr val="accent2">
                    <a:lumMod val="75000"/>
                  </a:schemeClr>
                </a:solidFill>
              </a:rPr>
              <a:t>The purpose of this function within a game is to provide the players character with its animation sprites.</a:t>
            </a:r>
          </a:p>
        </p:txBody>
      </p:sp>
    </p:spTree>
    <p:extLst>
      <p:ext uri="{BB962C8B-B14F-4D97-AF65-F5344CB8AC3E}">
        <p14:creationId xmlns:p14="http://schemas.microsoft.com/office/powerpoint/2010/main" val="2340118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4402106" y="121699"/>
            <a:ext cx="26164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Classes</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1045029"/>
            <a:ext cx="12192000" cy="596101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1524237" y="1738960"/>
            <a:ext cx="7671305" cy="3162404"/>
          </a:xfrm>
          <a:prstGeom prst="rect">
            <a:avLst/>
          </a:prstGeom>
          <a:noFill/>
        </p:spPr>
        <p:txBody>
          <a:bodyPr wrap="square" rtlCol="0">
            <a:spAutoFit/>
          </a:bodyPr>
          <a:lstStyle/>
          <a:p>
            <a:br>
              <a:rPr lang="en-US" sz="1050" b="0" dirty="0">
                <a:solidFill>
                  <a:srgbClr val="FFFFFF"/>
                </a:solidFill>
                <a:effectLst/>
                <a:latin typeface="Consolas" panose="020B0609020204030204" pitchFamily="49" charset="0"/>
              </a:rPr>
            </a:br>
            <a:br>
              <a:rPr lang="en-US" sz="1050" b="0" dirty="0">
                <a:solidFill>
                  <a:srgbClr val="FFFFFF"/>
                </a:solidFill>
                <a:effectLst/>
                <a:latin typeface="Consolas" panose="020B0609020204030204" pitchFamily="49" charset="0"/>
              </a:rPr>
            </a:br>
            <a:r>
              <a:rPr lang="en-US" sz="1050" b="0" dirty="0">
                <a:solidFill>
                  <a:srgbClr val="569CD6"/>
                </a:solidFill>
                <a:effectLst/>
                <a:latin typeface="Consolas" panose="020B0609020204030204" pitchFamily="49" charset="0"/>
              </a:rPr>
              <a:t>class</a:t>
            </a:r>
            <a:r>
              <a:rPr lang="en-US" sz="1050" b="0" dirty="0">
                <a:solidFill>
                  <a:srgbClr val="FFFFFF"/>
                </a:solidFill>
                <a:effectLst/>
                <a:latin typeface="Consolas" panose="020B0609020204030204" pitchFamily="49" charset="0"/>
              </a:rPr>
              <a:t> </a:t>
            </a:r>
            <a:r>
              <a:rPr lang="en-US" sz="1050" b="0" dirty="0">
                <a:solidFill>
                  <a:srgbClr val="4EC9B0"/>
                </a:solidFill>
                <a:effectLst/>
                <a:latin typeface="Consolas" panose="020B0609020204030204" pitchFamily="49" charset="0"/>
              </a:rPr>
              <a:t>human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//iv</a:t>
            </a:r>
          </a:p>
          <a:p>
            <a:endParaRPr lang="en-US" sz="1050" dirty="0">
              <a:solidFill>
                <a:srgbClr val="7CA668"/>
              </a:solidFill>
              <a:latin typeface="Consolas" panose="020B0609020204030204" pitchFamily="49" charset="0"/>
            </a:endParaRPr>
          </a:p>
          <a:p>
            <a:r>
              <a:rPr lang="en-US" sz="1050" b="0" dirty="0">
                <a:solidFill>
                  <a:srgbClr val="7CA668"/>
                </a:solidFill>
                <a:effectLst/>
                <a:latin typeface="Consolas" panose="020B0609020204030204" pitchFamily="49" charset="0"/>
              </a:rPr>
              <a:t>	</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//c</a:t>
            </a:r>
            <a:endParaRPr lang="en-US" sz="1050" b="0" dirty="0">
              <a:solidFill>
                <a:srgbClr val="FFFFFF"/>
              </a:solidFill>
              <a:effectLst/>
              <a:latin typeface="Consolas" panose="020B0609020204030204" pitchFamily="49" charset="0"/>
            </a:endParaRPr>
          </a:p>
          <a:p>
            <a:br>
              <a:rPr lang="en-US" sz="1050" b="0" dirty="0">
                <a:solidFill>
                  <a:srgbClr val="FFFFFF"/>
                </a:solidFill>
                <a:effectLst/>
                <a:latin typeface="Consolas" panose="020B0609020204030204" pitchFamily="49" charset="0"/>
              </a:rPr>
            </a:br>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//a</a:t>
            </a:r>
            <a:endParaRPr lang="en-US" sz="1050" b="0" dirty="0">
              <a:solidFill>
                <a:srgbClr val="FFFFFF"/>
              </a:solidFill>
              <a:effectLst/>
              <a:latin typeface="Consolas" panose="020B0609020204030204" pitchFamily="49" charset="0"/>
            </a:endParaRPr>
          </a:p>
          <a:p>
            <a:br>
              <a:rPr lang="en-US" sz="1050" b="0" dirty="0">
                <a:solidFill>
                  <a:srgbClr val="FFFFFF"/>
                </a:solidFill>
                <a:effectLst/>
                <a:latin typeface="Consolas" panose="020B0609020204030204" pitchFamily="49" charset="0"/>
              </a:rPr>
            </a:br>
            <a:br>
              <a:rPr lang="en-US" sz="1050" b="0" dirty="0">
                <a:solidFill>
                  <a:srgbClr val="FFFFFF"/>
                </a:solidFill>
                <a:effectLst/>
                <a:latin typeface="Consolas" panose="020B0609020204030204" pitchFamily="49" charset="0"/>
              </a:rPr>
            </a:br>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//m</a:t>
            </a:r>
            <a:endParaRPr lang="en-US" sz="1050" b="0" dirty="0">
              <a:solidFill>
                <a:srgbClr val="FFFFFF"/>
              </a:solidFill>
              <a:effectLst/>
              <a:latin typeface="Consolas" panose="020B0609020204030204" pitchFamily="49" charset="0"/>
            </a:endParaRPr>
          </a:p>
          <a:p>
            <a:br>
              <a:rPr lang="en-US" sz="1050" b="0" dirty="0">
                <a:solidFill>
                  <a:srgbClr val="FFFFFF"/>
                </a:solidFill>
                <a:effectLst/>
                <a:latin typeface="Consolas" panose="020B0609020204030204" pitchFamily="49" charset="0"/>
              </a:rPr>
            </a:br>
            <a:br>
              <a:rPr lang="en-US" sz="1050" b="0" dirty="0">
                <a:solidFill>
                  <a:srgbClr val="FFFFFF"/>
                </a:solidFill>
                <a:effectLst/>
                <a:latin typeface="Consolas" panose="020B0609020204030204" pitchFamily="49" charset="0"/>
              </a:rPr>
            </a:br>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//aux</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a:t>
            </a:r>
          </a:p>
          <a:p>
            <a:br>
              <a:rPr lang="en-US" sz="1050" b="0" dirty="0">
                <a:solidFill>
                  <a:srgbClr val="FFFFFF"/>
                </a:solidFill>
                <a:effectLst/>
                <a:latin typeface="Consolas" panose="020B0609020204030204" pitchFamily="49" charset="0"/>
              </a:rPr>
            </a:br>
            <a:endParaRPr lang="en-US" sz="1050" b="0" dirty="0">
              <a:solidFill>
                <a:srgbClr val="FFFFFF"/>
              </a:solidFill>
              <a:effectLst/>
              <a:latin typeface="Consolas" panose="020B0609020204030204" pitchFamily="49" charset="0"/>
            </a:endParaRPr>
          </a:p>
        </p:txBody>
      </p:sp>
      <p:sp>
        <p:nvSpPr>
          <p:cNvPr id="10" name="Oval 9">
            <a:extLst>
              <a:ext uri="{FF2B5EF4-FFF2-40B4-BE49-F238E27FC236}">
                <a16:creationId xmlns:a16="http://schemas.microsoft.com/office/drawing/2014/main" id="{16A40AC3-FB15-438B-8F54-487D746C39CA}"/>
              </a:ext>
            </a:extLst>
          </p:cNvPr>
          <p:cNvSpPr/>
          <p:nvPr/>
        </p:nvSpPr>
        <p:spPr>
          <a:xfrm>
            <a:off x="11624735" y="3320162"/>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35065-E37D-4E26-9B3A-2B77AF05E912}"/>
              </a:ext>
            </a:extLst>
          </p:cNvPr>
          <p:cNvSpPr/>
          <p:nvPr/>
        </p:nvSpPr>
        <p:spPr>
          <a:xfrm>
            <a:off x="6296833" y="2858497"/>
            <a:ext cx="4121642"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Constructor</a:t>
            </a:r>
          </a:p>
        </p:txBody>
      </p:sp>
      <p:sp>
        <p:nvSpPr>
          <p:cNvPr id="13" name="Rectangle 12">
            <a:extLst>
              <a:ext uri="{FF2B5EF4-FFF2-40B4-BE49-F238E27FC236}">
                <a16:creationId xmlns:a16="http://schemas.microsoft.com/office/drawing/2014/main" id="{1CE41993-1A23-4E68-8D14-53AA8A9A9575}"/>
              </a:ext>
            </a:extLst>
          </p:cNvPr>
          <p:cNvSpPr/>
          <p:nvPr/>
        </p:nvSpPr>
        <p:spPr>
          <a:xfrm>
            <a:off x="5090574" y="1981618"/>
            <a:ext cx="6534161"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Instance Variables</a:t>
            </a:r>
          </a:p>
        </p:txBody>
      </p:sp>
      <p:sp>
        <p:nvSpPr>
          <p:cNvPr id="14" name="Rectangle 13">
            <a:extLst>
              <a:ext uri="{FF2B5EF4-FFF2-40B4-BE49-F238E27FC236}">
                <a16:creationId xmlns:a16="http://schemas.microsoft.com/office/drawing/2014/main" id="{134C6A6B-A49E-4BC3-B4A4-3FECE50E3566}"/>
              </a:ext>
            </a:extLst>
          </p:cNvPr>
          <p:cNvSpPr/>
          <p:nvPr/>
        </p:nvSpPr>
        <p:spPr>
          <a:xfrm>
            <a:off x="5369615" y="5138273"/>
            <a:ext cx="6280887"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Auxiliary Methods</a:t>
            </a:r>
          </a:p>
        </p:txBody>
      </p:sp>
      <p:sp>
        <p:nvSpPr>
          <p:cNvPr id="15" name="Rectangle 14">
            <a:extLst>
              <a:ext uri="{FF2B5EF4-FFF2-40B4-BE49-F238E27FC236}">
                <a16:creationId xmlns:a16="http://schemas.microsoft.com/office/drawing/2014/main" id="{555C3B92-FDAB-4412-8035-1D57675D9D87}"/>
              </a:ext>
            </a:extLst>
          </p:cNvPr>
          <p:cNvSpPr/>
          <p:nvPr/>
        </p:nvSpPr>
        <p:spPr>
          <a:xfrm>
            <a:off x="6798573" y="4336115"/>
            <a:ext cx="3118161"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Mutators</a:t>
            </a:r>
          </a:p>
        </p:txBody>
      </p:sp>
      <p:sp>
        <p:nvSpPr>
          <p:cNvPr id="16" name="Rectangle 15">
            <a:extLst>
              <a:ext uri="{FF2B5EF4-FFF2-40B4-BE49-F238E27FC236}">
                <a16:creationId xmlns:a16="http://schemas.microsoft.com/office/drawing/2014/main" id="{0B0E906B-E750-4522-9B14-293D3983153E}"/>
              </a:ext>
            </a:extLst>
          </p:cNvPr>
          <p:cNvSpPr/>
          <p:nvPr/>
        </p:nvSpPr>
        <p:spPr>
          <a:xfrm>
            <a:off x="6676861" y="3660655"/>
            <a:ext cx="3666389" cy="923330"/>
          </a:xfrm>
          <a:prstGeom prst="rect">
            <a:avLst/>
          </a:prstGeom>
          <a:noFill/>
        </p:spPr>
        <p:txBody>
          <a:bodyPr wrap="none" lIns="91440" tIns="45720" rIns="91440" bIns="45720">
            <a:spAutoFit/>
          </a:bodyPr>
          <a:lstStyle/>
          <a:p>
            <a:pPr algn="ctr"/>
            <a:r>
              <a:rPr lang="en-US" sz="5400" b="1" spc="50" dirty="0">
                <a:ln w="0"/>
                <a:solidFill>
                  <a:schemeClr val="bg2"/>
                </a:solidFill>
                <a:effectLst>
                  <a:innerShdw blurRad="63500" dist="50800" dir="13500000">
                    <a:srgbClr val="000000">
                      <a:alpha val="50000"/>
                    </a:srgbClr>
                  </a:innerShdw>
                </a:effectLst>
              </a:rPr>
              <a:t>Accessors</a:t>
            </a:r>
          </a:p>
        </p:txBody>
      </p:sp>
    </p:spTree>
    <p:extLst>
      <p:ext uri="{BB962C8B-B14F-4D97-AF65-F5344CB8AC3E}">
        <p14:creationId xmlns:p14="http://schemas.microsoft.com/office/powerpoint/2010/main" val="718422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2CD190C7-2202-4072-AF77-C17C5120737F}"/>
              </a:ext>
            </a:extLst>
          </p:cNvPr>
          <p:cNvSpPr/>
          <p:nvPr/>
        </p:nvSpPr>
        <p:spPr>
          <a:xfrm>
            <a:off x="0" y="-945047"/>
            <a:ext cx="12192000" cy="7837714"/>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641000" y="-26183"/>
            <a:ext cx="7671305" cy="2354491"/>
          </a:xfrm>
          <a:prstGeom prst="rect">
            <a:avLst/>
          </a:prstGeom>
          <a:noFill/>
        </p:spPr>
        <p:txBody>
          <a:bodyPr wrap="square" rtlCol="0">
            <a:spAutoFit/>
          </a:bodyPr>
          <a:lstStyle/>
          <a:p>
            <a:br>
              <a:rPr lang="en-US" sz="1050" b="0" dirty="0">
                <a:solidFill>
                  <a:srgbClr val="FFFFFF"/>
                </a:solidFill>
                <a:effectLst/>
                <a:latin typeface="Consolas" panose="020B0609020204030204" pitchFamily="49" charset="0"/>
              </a:rPr>
            </a:br>
            <a:br>
              <a:rPr lang="en-US" sz="1050" b="0" dirty="0">
                <a:solidFill>
                  <a:srgbClr val="FFFFFF"/>
                </a:solidFill>
                <a:effectLst/>
                <a:latin typeface="Consolas" panose="020B0609020204030204" pitchFamily="49" charset="0"/>
              </a:rPr>
            </a:br>
            <a:r>
              <a:rPr lang="en-US" sz="1050" b="0" dirty="0">
                <a:solidFill>
                  <a:srgbClr val="569CD6"/>
                </a:solidFill>
                <a:effectLst/>
                <a:latin typeface="Consolas" panose="020B0609020204030204" pitchFamily="49" charset="0"/>
              </a:rPr>
              <a:t>class</a:t>
            </a:r>
            <a:r>
              <a:rPr lang="en-US" sz="1050" b="0" dirty="0">
                <a:solidFill>
                  <a:srgbClr val="FFFFFF"/>
                </a:solidFill>
                <a:effectLst/>
                <a:latin typeface="Consolas" panose="020B0609020204030204" pitchFamily="49" charset="0"/>
              </a:rPr>
              <a:t> </a:t>
            </a:r>
            <a:r>
              <a:rPr lang="en-US" sz="1050" b="0" dirty="0">
                <a:solidFill>
                  <a:srgbClr val="4EC9B0"/>
                </a:solidFill>
                <a:effectLst/>
                <a:latin typeface="Consolas" panose="020B0609020204030204" pitchFamily="49" charset="0"/>
              </a:rPr>
              <a:t>human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//iv</a:t>
            </a:r>
          </a:p>
          <a:p>
            <a:endParaRPr lang="en-US" sz="1050" dirty="0">
              <a:solidFill>
                <a:srgbClr val="7CA668"/>
              </a:solidFill>
              <a:latin typeface="Consolas" panose="020B0609020204030204" pitchFamily="49" charset="0"/>
            </a:endParaRPr>
          </a:p>
          <a:p>
            <a:r>
              <a:rPr lang="en-US" sz="1050" b="0" dirty="0">
                <a:solidFill>
                  <a:srgbClr val="7CA668"/>
                </a:solidFill>
                <a:effectLst/>
                <a:latin typeface="Consolas" panose="020B0609020204030204" pitchFamily="49" charset="0"/>
              </a:rPr>
              <a:t>	</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skin_color</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'brown'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hair_color</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'black'</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eye_color</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'hazel'</a:t>
            </a:r>
            <a:r>
              <a:rPr lang="en-US" sz="1050" b="0" dirty="0">
                <a:solidFill>
                  <a:srgbClr val="FFFFFF"/>
                </a:solidFill>
                <a:effectLst/>
                <a:latin typeface="Consolas" panose="020B0609020204030204" pitchFamily="49" charset="0"/>
              </a:rPr>
              <a:t>;    </a:t>
            </a:r>
          </a:p>
          <a:p>
            <a:endParaRPr lang="en-US" sz="1050" dirty="0">
              <a:solidFill>
                <a:srgbClr val="7CA668"/>
              </a:solidFill>
              <a:latin typeface="Consolas" panose="020B0609020204030204" pitchFamily="49" charset="0"/>
            </a:endParaRPr>
          </a:p>
          <a:p>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   }</a:t>
            </a:r>
          </a:p>
          <a:p>
            <a:br>
              <a:rPr lang="en-US" sz="1050" b="0" dirty="0">
                <a:solidFill>
                  <a:srgbClr val="FFFFFF"/>
                </a:solidFill>
                <a:effectLst/>
                <a:latin typeface="Consolas" panose="020B0609020204030204" pitchFamily="49" charset="0"/>
              </a:rPr>
            </a:br>
            <a:endParaRPr lang="en-US" sz="1050" b="0" dirty="0">
              <a:solidFill>
                <a:srgbClr val="FFFFFF"/>
              </a:solidFill>
              <a:effectLst/>
              <a:latin typeface="Consolas" panose="020B0609020204030204" pitchFamily="49" charset="0"/>
            </a:endParaRPr>
          </a:p>
        </p:txBody>
      </p:sp>
      <p:sp>
        <p:nvSpPr>
          <p:cNvPr id="10" name="Oval 9">
            <a:extLst>
              <a:ext uri="{FF2B5EF4-FFF2-40B4-BE49-F238E27FC236}">
                <a16:creationId xmlns:a16="http://schemas.microsoft.com/office/drawing/2014/main" id="{16A40AC3-FB15-438B-8F54-487D746C39CA}"/>
              </a:ext>
            </a:extLst>
          </p:cNvPr>
          <p:cNvSpPr/>
          <p:nvPr/>
        </p:nvSpPr>
        <p:spPr>
          <a:xfrm>
            <a:off x="11372186" y="-1032255"/>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5A6ACF1-4BFD-4E01-8E84-D6CF18118421}"/>
              </a:ext>
            </a:extLst>
          </p:cNvPr>
          <p:cNvSpPr/>
          <p:nvPr/>
        </p:nvSpPr>
        <p:spPr>
          <a:xfrm>
            <a:off x="2423175" y="-88093"/>
            <a:ext cx="2616422"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Classes</a:t>
            </a:r>
          </a:p>
        </p:txBody>
      </p:sp>
      <p:sp>
        <p:nvSpPr>
          <p:cNvPr id="13" name="Rectangle 12">
            <a:extLst>
              <a:ext uri="{FF2B5EF4-FFF2-40B4-BE49-F238E27FC236}">
                <a16:creationId xmlns:a16="http://schemas.microsoft.com/office/drawing/2014/main" id="{1CE41993-1A23-4E68-8D14-53AA8A9A9575}"/>
              </a:ext>
            </a:extLst>
          </p:cNvPr>
          <p:cNvSpPr/>
          <p:nvPr/>
        </p:nvSpPr>
        <p:spPr>
          <a:xfrm>
            <a:off x="6170787" y="932275"/>
            <a:ext cx="4918333" cy="1323439"/>
          </a:xfrm>
          <a:prstGeom prst="rect">
            <a:avLst/>
          </a:prstGeom>
          <a:noFill/>
        </p:spPr>
        <p:txBody>
          <a:bodyPr wrap="none" lIns="91440" tIns="45720" rIns="91440" bIns="45720">
            <a:spAutoFit/>
          </a:bodyPr>
          <a:lstStyle/>
          <a:p>
            <a:pPr algn="ctr"/>
            <a:r>
              <a:rPr lang="en-US" sz="4000" b="1" spc="50" dirty="0">
                <a:ln w="0"/>
                <a:solidFill>
                  <a:schemeClr val="bg2"/>
                </a:solidFill>
                <a:effectLst>
                  <a:innerShdw blurRad="63500" dist="50800" dir="13500000">
                    <a:srgbClr val="000000">
                      <a:alpha val="50000"/>
                    </a:srgbClr>
                  </a:innerShdw>
                </a:effectLst>
              </a:rPr>
              <a:t>Instance Variables</a:t>
            </a:r>
          </a:p>
          <a:p>
            <a:pPr algn="ctr"/>
            <a:r>
              <a:rPr lang="en-US" sz="4000" b="1" spc="50" dirty="0">
                <a:ln w="0"/>
                <a:solidFill>
                  <a:schemeClr val="bg2"/>
                </a:solidFill>
                <a:effectLst>
                  <a:innerShdw blurRad="63500" dist="50800" dir="13500000">
                    <a:srgbClr val="000000">
                      <a:alpha val="50000"/>
                    </a:srgbClr>
                  </a:innerShdw>
                </a:effectLst>
              </a:rPr>
              <a:t>Aka Attributes</a:t>
            </a:r>
          </a:p>
        </p:txBody>
      </p:sp>
      <p:sp>
        <p:nvSpPr>
          <p:cNvPr id="2" name="TextBox 1">
            <a:extLst>
              <a:ext uri="{FF2B5EF4-FFF2-40B4-BE49-F238E27FC236}">
                <a16:creationId xmlns:a16="http://schemas.microsoft.com/office/drawing/2014/main" id="{0C18F6E3-213A-458A-9A70-5D4057F1F26B}"/>
              </a:ext>
            </a:extLst>
          </p:cNvPr>
          <p:cNvSpPr txBox="1"/>
          <p:nvPr/>
        </p:nvSpPr>
        <p:spPr>
          <a:xfrm>
            <a:off x="5640492" y="2432010"/>
            <a:ext cx="4635626" cy="3416320"/>
          </a:xfrm>
          <a:prstGeom prst="rect">
            <a:avLst/>
          </a:prstGeom>
          <a:noFill/>
        </p:spPr>
        <p:txBody>
          <a:bodyPr wrap="square" rtlCol="0">
            <a:spAutoFit/>
          </a:bodyPr>
          <a:lstStyle/>
          <a:p>
            <a:r>
              <a:rPr lang="en-US" dirty="0">
                <a:solidFill>
                  <a:schemeClr val="bg1"/>
                </a:solidFill>
              </a:rPr>
              <a:t>Lets look at a human class with some philosophy point of view:</a:t>
            </a:r>
          </a:p>
          <a:p>
            <a:endParaRPr lang="en-US" dirty="0">
              <a:solidFill>
                <a:schemeClr val="bg1"/>
              </a:solidFill>
            </a:endParaRPr>
          </a:p>
          <a:p>
            <a:r>
              <a:rPr lang="en-US" dirty="0">
                <a:solidFill>
                  <a:schemeClr val="bg1"/>
                </a:solidFill>
              </a:rPr>
              <a:t>Premise I</a:t>
            </a:r>
          </a:p>
          <a:p>
            <a:r>
              <a:rPr lang="en-US" dirty="0">
                <a:solidFill>
                  <a:schemeClr val="bg1"/>
                </a:solidFill>
              </a:rPr>
              <a:t>Attributes are only the properties that you can see.</a:t>
            </a:r>
          </a:p>
          <a:p>
            <a:endParaRPr lang="en-US" dirty="0">
              <a:solidFill>
                <a:schemeClr val="bg1"/>
              </a:solidFill>
            </a:endParaRPr>
          </a:p>
          <a:p>
            <a:r>
              <a:rPr lang="en-US" dirty="0">
                <a:solidFill>
                  <a:schemeClr val="bg1"/>
                </a:solidFill>
              </a:rPr>
              <a:t>Premise II</a:t>
            </a:r>
          </a:p>
          <a:p>
            <a:r>
              <a:rPr lang="en-US" dirty="0">
                <a:solidFill>
                  <a:schemeClr val="bg1"/>
                </a:solidFill>
              </a:rPr>
              <a:t>Attributes are also the properties that you can see the effect of, indirectly.</a:t>
            </a:r>
          </a:p>
          <a:p>
            <a:r>
              <a:rPr lang="en-US" dirty="0">
                <a:solidFill>
                  <a:schemeClr val="bg1"/>
                </a:solidFill>
              </a:rPr>
              <a:t>Just like how you can not see gravity but you can see the effect of gravity.</a:t>
            </a:r>
          </a:p>
        </p:txBody>
      </p:sp>
      <p:sp>
        <p:nvSpPr>
          <p:cNvPr id="17" name="TextBox 16">
            <a:extLst>
              <a:ext uri="{FF2B5EF4-FFF2-40B4-BE49-F238E27FC236}">
                <a16:creationId xmlns:a16="http://schemas.microsoft.com/office/drawing/2014/main" id="{C3F1F521-2046-4036-9FEA-D51C694130D7}"/>
              </a:ext>
            </a:extLst>
          </p:cNvPr>
          <p:cNvSpPr txBox="1"/>
          <p:nvPr/>
        </p:nvSpPr>
        <p:spPr>
          <a:xfrm>
            <a:off x="880271" y="3060846"/>
            <a:ext cx="7671305" cy="2677656"/>
          </a:xfrm>
          <a:prstGeom prst="rect">
            <a:avLst/>
          </a:prstGeom>
          <a:noFill/>
        </p:spPr>
        <p:txBody>
          <a:bodyPr wrap="square" rtlCol="0">
            <a:spAutoFit/>
          </a:bodyPr>
          <a:lstStyle/>
          <a:p>
            <a:br>
              <a:rPr lang="en-US" sz="1050" b="0" dirty="0">
                <a:solidFill>
                  <a:srgbClr val="FFFFFF"/>
                </a:solidFill>
                <a:effectLst/>
                <a:latin typeface="Consolas" panose="020B0609020204030204" pitchFamily="49" charset="0"/>
              </a:rPr>
            </a:br>
            <a:br>
              <a:rPr lang="en-US" sz="1050" b="0" dirty="0">
                <a:solidFill>
                  <a:srgbClr val="FFFFFF"/>
                </a:solidFill>
                <a:effectLst/>
                <a:latin typeface="Consolas" panose="020B0609020204030204" pitchFamily="49" charset="0"/>
              </a:rPr>
            </a:br>
            <a:r>
              <a:rPr lang="en-US" sz="1050" b="0" dirty="0">
                <a:solidFill>
                  <a:srgbClr val="569CD6"/>
                </a:solidFill>
                <a:effectLst/>
                <a:latin typeface="Consolas" panose="020B0609020204030204" pitchFamily="49" charset="0"/>
              </a:rPr>
              <a:t>class</a:t>
            </a:r>
            <a:r>
              <a:rPr lang="en-US" sz="1050" b="0" dirty="0">
                <a:solidFill>
                  <a:srgbClr val="FFFFFF"/>
                </a:solidFill>
                <a:effectLst/>
                <a:latin typeface="Consolas" panose="020B0609020204030204" pitchFamily="49" charset="0"/>
              </a:rPr>
              <a:t> </a:t>
            </a:r>
            <a:r>
              <a:rPr lang="en-US" sz="1050" b="0" dirty="0">
                <a:solidFill>
                  <a:srgbClr val="4EC9B0"/>
                </a:solidFill>
                <a:effectLst/>
                <a:latin typeface="Consolas" panose="020B0609020204030204" pitchFamily="49" charset="0"/>
              </a:rPr>
              <a:t>human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a:solidFill>
                  <a:srgbClr val="7CA668"/>
                </a:solidFill>
                <a:effectLst/>
                <a:latin typeface="Consolas" panose="020B0609020204030204" pitchFamily="49" charset="0"/>
              </a:rPr>
              <a:t>//iv</a:t>
            </a:r>
          </a:p>
          <a:p>
            <a:endParaRPr lang="en-US" sz="1050" dirty="0">
              <a:solidFill>
                <a:srgbClr val="7CA668"/>
              </a:solidFill>
              <a:latin typeface="Consolas" panose="020B0609020204030204" pitchFamily="49" charset="0"/>
            </a:endParaRPr>
          </a:p>
          <a:p>
            <a:r>
              <a:rPr lang="en-US" sz="1050" b="0" dirty="0">
                <a:solidFill>
                  <a:srgbClr val="7CA668"/>
                </a:solidFill>
                <a:effectLst/>
                <a:latin typeface="Consolas" panose="020B0609020204030204" pitchFamily="49" charset="0"/>
              </a:rPr>
              <a:t>	</a:t>
            </a:r>
            <a:endParaRPr lang="en-US" sz="1050" b="0" dirty="0">
              <a:solidFill>
                <a:srgbClr val="FFFFFF"/>
              </a:solidFill>
              <a:effectLst/>
              <a:latin typeface="Consolas" panose="020B0609020204030204" pitchFamily="49" charset="0"/>
            </a:endParaRP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skin_color</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'brown'</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hair_color</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'black'</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eye_color</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'hazel'</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blood_type</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CE9178"/>
                </a:solidFill>
                <a:effectLst/>
                <a:latin typeface="Consolas" panose="020B0609020204030204" pitchFamily="49" charset="0"/>
              </a:rPr>
              <a:t>'o'</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r>
              <a:rPr lang="en-US" sz="1050" b="0" dirty="0" err="1">
                <a:solidFill>
                  <a:srgbClr val="9CDCFE"/>
                </a:solidFill>
                <a:effectLst/>
                <a:latin typeface="Consolas" panose="020B0609020204030204" pitchFamily="49" charset="0"/>
              </a:rPr>
              <a:t>dna</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r>
              <a:rPr lang="en-US" sz="1050" b="0" dirty="0">
                <a:solidFill>
                  <a:srgbClr val="9CDCFE"/>
                </a:solidFill>
                <a:effectLst/>
                <a:latin typeface="Consolas" panose="020B0609020204030204" pitchFamily="49" charset="0"/>
              </a:rPr>
              <a:t>job</a:t>
            </a:r>
            <a:r>
              <a:rPr lang="en-US" sz="1050" b="0" dirty="0">
                <a:solidFill>
                  <a:srgbClr val="FFFFFF"/>
                </a:solidFill>
                <a:effectLst/>
                <a:latin typeface="Consolas" panose="020B0609020204030204" pitchFamily="49" charset="0"/>
              </a:rPr>
              <a:t> </a:t>
            </a:r>
            <a:r>
              <a:rPr lang="en-US" sz="1050" b="0" dirty="0">
                <a:solidFill>
                  <a:srgbClr val="D4D4D4"/>
                </a:solidFill>
                <a:effectLst/>
                <a:latin typeface="Consolas" panose="020B0609020204030204" pitchFamily="49" charset="0"/>
              </a:rPr>
              <a:t>=</a:t>
            </a:r>
            <a:r>
              <a:rPr lang="en-US" sz="1050" b="0" dirty="0">
                <a:solidFill>
                  <a:srgbClr val="FFFFFF"/>
                </a:solidFill>
                <a:effectLst/>
                <a:latin typeface="Consolas" panose="020B0609020204030204" pitchFamily="49" charset="0"/>
              </a:rPr>
              <a:t> </a:t>
            </a:r>
            <a:r>
              <a:rPr lang="en-US" sz="1050" b="0" dirty="0">
                <a:solidFill>
                  <a:srgbClr val="569CD6"/>
                </a:solidFill>
                <a:effectLst/>
                <a:latin typeface="Consolas" panose="020B0609020204030204" pitchFamily="49" charset="0"/>
              </a:rPr>
              <a:t>null</a:t>
            </a:r>
            <a:r>
              <a:rPr lang="en-US" sz="1050" b="0" dirty="0">
                <a:solidFill>
                  <a:srgbClr val="FFFFFF"/>
                </a:solidFill>
                <a:effectLst/>
                <a:latin typeface="Consolas" panose="020B0609020204030204" pitchFamily="49" charset="0"/>
              </a:rPr>
              <a:t>;</a:t>
            </a:r>
          </a:p>
          <a:p>
            <a:r>
              <a:rPr lang="en-US" sz="1050" b="0" dirty="0">
                <a:solidFill>
                  <a:srgbClr val="FFFFFF"/>
                </a:solidFill>
                <a:effectLst/>
                <a:latin typeface="Consolas" panose="020B0609020204030204" pitchFamily="49" charset="0"/>
              </a:rPr>
              <a:t>    </a:t>
            </a:r>
          </a:p>
          <a:p>
            <a:r>
              <a:rPr lang="en-US" sz="1050" b="0" dirty="0">
                <a:solidFill>
                  <a:srgbClr val="FFFFFF"/>
                </a:solidFill>
                <a:effectLst/>
                <a:latin typeface="Consolas" panose="020B0609020204030204" pitchFamily="49" charset="0"/>
              </a:rPr>
              <a:t>   }</a:t>
            </a:r>
          </a:p>
          <a:p>
            <a:br>
              <a:rPr lang="en-US" sz="1050" b="0" dirty="0">
                <a:solidFill>
                  <a:srgbClr val="FFFFFF"/>
                </a:solidFill>
                <a:effectLst/>
                <a:latin typeface="Consolas" panose="020B0609020204030204" pitchFamily="49" charset="0"/>
              </a:rPr>
            </a:br>
            <a:endParaRPr lang="en-US" sz="105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379424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4B70CA-26ED-4F31-95F7-898A848FDFF8}"/>
              </a:ext>
            </a:extLst>
          </p:cNvPr>
          <p:cNvSpPr/>
          <p:nvPr/>
        </p:nvSpPr>
        <p:spPr>
          <a:xfrm>
            <a:off x="4592185" y="300335"/>
            <a:ext cx="219483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Timers</a:t>
            </a:r>
          </a:p>
        </p:txBody>
      </p:sp>
      <p:sp>
        <p:nvSpPr>
          <p:cNvPr id="3" name="TextBox 2">
            <a:extLst>
              <a:ext uri="{FF2B5EF4-FFF2-40B4-BE49-F238E27FC236}">
                <a16:creationId xmlns:a16="http://schemas.microsoft.com/office/drawing/2014/main" id="{F31ABD63-635C-4539-B5CA-D40600EF55DD}"/>
              </a:ext>
            </a:extLst>
          </p:cNvPr>
          <p:cNvSpPr txBox="1"/>
          <p:nvPr/>
        </p:nvSpPr>
        <p:spPr>
          <a:xfrm>
            <a:off x="889000" y="3042904"/>
            <a:ext cx="4961467" cy="1969770"/>
          </a:xfrm>
          <a:prstGeom prst="rect">
            <a:avLst/>
          </a:prstGeom>
          <a:noFill/>
        </p:spPr>
        <p:txBody>
          <a:bodyPr wrap="square" rtlCol="0">
            <a:spAutoFit/>
          </a:bodyPr>
          <a:lstStyle/>
          <a:p>
            <a:r>
              <a:rPr lang="en-US" dirty="0" err="1"/>
              <a:t>set</a:t>
            </a:r>
            <a:r>
              <a:rPr lang="en-US" sz="3200" dirty="0" err="1"/>
              <a:t>Timeout</a:t>
            </a:r>
            <a:r>
              <a:rPr lang="en-US" dirty="0"/>
              <a:t>(()=&gt;{</a:t>
            </a:r>
          </a:p>
          <a:p>
            <a:endParaRPr lang="en-US" dirty="0"/>
          </a:p>
          <a:p>
            <a:r>
              <a:rPr lang="en-US" dirty="0" err="1"/>
              <a:t>this.restore_hp</a:t>
            </a:r>
            <a:r>
              <a:rPr lang="en-US" dirty="0"/>
              <a:t>();</a:t>
            </a:r>
          </a:p>
          <a:p>
            <a:endParaRPr lang="en-US" dirty="0"/>
          </a:p>
          <a:p>
            <a:endParaRPr lang="en-US" dirty="0"/>
          </a:p>
          <a:p>
            <a:r>
              <a:rPr lang="en-US" dirty="0"/>
              <a:t>}, 1000)</a:t>
            </a:r>
          </a:p>
        </p:txBody>
      </p:sp>
      <p:sp>
        <p:nvSpPr>
          <p:cNvPr id="4" name="TextBox 3">
            <a:extLst>
              <a:ext uri="{FF2B5EF4-FFF2-40B4-BE49-F238E27FC236}">
                <a16:creationId xmlns:a16="http://schemas.microsoft.com/office/drawing/2014/main" id="{2CC146D6-15FC-4ACE-A6BC-0A6101B0E12A}"/>
              </a:ext>
            </a:extLst>
          </p:cNvPr>
          <p:cNvSpPr txBox="1"/>
          <p:nvPr/>
        </p:nvSpPr>
        <p:spPr>
          <a:xfrm>
            <a:off x="7582884" y="2751667"/>
            <a:ext cx="4961467" cy="1969770"/>
          </a:xfrm>
          <a:prstGeom prst="rect">
            <a:avLst/>
          </a:prstGeom>
          <a:noFill/>
        </p:spPr>
        <p:txBody>
          <a:bodyPr wrap="square" rtlCol="0">
            <a:spAutoFit/>
          </a:bodyPr>
          <a:lstStyle/>
          <a:p>
            <a:r>
              <a:rPr lang="en-US" dirty="0" err="1"/>
              <a:t>set</a:t>
            </a:r>
            <a:r>
              <a:rPr lang="en-US" sz="3200" dirty="0" err="1"/>
              <a:t>Interval</a:t>
            </a:r>
            <a:r>
              <a:rPr lang="en-US" dirty="0"/>
              <a:t>(()=&gt;{</a:t>
            </a:r>
          </a:p>
          <a:p>
            <a:endParaRPr lang="en-US" dirty="0"/>
          </a:p>
          <a:p>
            <a:r>
              <a:rPr lang="en-US" dirty="0" err="1"/>
              <a:t>map.make_nazi</a:t>
            </a:r>
            <a:r>
              <a:rPr lang="en-US" dirty="0"/>
              <a:t>();</a:t>
            </a:r>
          </a:p>
          <a:p>
            <a:endParaRPr lang="en-US" dirty="0"/>
          </a:p>
          <a:p>
            <a:endParaRPr lang="en-US" dirty="0"/>
          </a:p>
          <a:p>
            <a:r>
              <a:rPr lang="en-US" dirty="0"/>
              <a:t>}, 1000)</a:t>
            </a:r>
          </a:p>
        </p:txBody>
      </p:sp>
      <p:sp>
        <p:nvSpPr>
          <p:cNvPr id="5" name="Rectangle 4">
            <a:extLst>
              <a:ext uri="{FF2B5EF4-FFF2-40B4-BE49-F238E27FC236}">
                <a16:creationId xmlns:a16="http://schemas.microsoft.com/office/drawing/2014/main" id="{CAFA5DD1-84E6-4CAB-ADA5-B975BB675589}"/>
              </a:ext>
            </a:extLst>
          </p:cNvPr>
          <p:cNvSpPr/>
          <p:nvPr/>
        </p:nvSpPr>
        <p:spPr>
          <a:xfrm>
            <a:off x="2474884" y="1840897"/>
            <a:ext cx="5843266"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rPr>
              <a:t>Think of a </a:t>
            </a:r>
            <a:r>
              <a:rPr lang="en-US" sz="2000" b="0" i="1" cap="none" spc="0" dirty="0">
                <a:ln w="0"/>
                <a:solidFill>
                  <a:schemeClr val="tx1"/>
                </a:solidFill>
                <a:effectLst>
                  <a:outerShdw blurRad="38100" dist="19050" dir="2700000" algn="tl" rotWithShape="0">
                    <a:schemeClr val="dk1">
                      <a:alpha val="40000"/>
                    </a:schemeClr>
                  </a:outerShdw>
                </a:effectLst>
              </a:rPr>
              <a:t>wee</a:t>
            </a:r>
            <a:r>
              <a:rPr lang="en-US" sz="3200" b="0" i="1" cap="none" spc="0" dirty="0">
                <a:ln w="0"/>
                <a:solidFill>
                  <a:schemeClr val="tx1"/>
                </a:solidFill>
                <a:effectLst>
                  <a:outerShdw blurRad="38100" dist="19050" dir="2700000" algn="tl" rotWithShape="0">
                    <a:schemeClr val="dk1">
                      <a:alpha val="40000"/>
                    </a:schemeClr>
                  </a:outerShdw>
                </a:effectLst>
              </a:rPr>
              <a:t> shooting game</a:t>
            </a:r>
          </a:p>
        </p:txBody>
      </p:sp>
      <p:sp>
        <p:nvSpPr>
          <p:cNvPr id="6" name="TextBox 5">
            <a:extLst>
              <a:ext uri="{FF2B5EF4-FFF2-40B4-BE49-F238E27FC236}">
                <a16:creationId xmlns:a16="http://schemas.microsoft.com/office/drawing/2014/main" id="{7AC67291-3671-4DE4-9893-AB3F1FE6D741}"/>
              </a:ext>
            </a:extLst>
          </p:cNvPr>
          <p:cNvSpPr txBox="1"/>
          <p:nvPr/>
        </p:nvSpPr>
        <p:spPr>
          <a:xfrm>
            <a:off x="7679267" y="5494867"/>
            <a:ext cx="3081866" cy="369332"/>
          </a:xfrm>
          <a:prstGeom prst="rect">
            <a:avLst/>
          </a:prstGeom>
          <a:noFill/>
        </p:spPr>
        <p:txBody>
          <a:bodyPr wrap="square" rtlCol="0">
            <a:spAutoFit/>
          </a:bodyPr>
          <a:lstStyle/>
          <a:p>
            <a:r>
              <a:rPr lang="en-US" dirty="0">
                <a:solidFill>
                  <a:schemeClr val="bg1">
                    <a:lumMod val="95000"/>
                  </a:schemeClr>
                </a:solidFill>
                <a:highlight>
                  <a:srgbClr val="00642D"/>
                </a:highlight>
              </a:rPr>
              <a:t>Ensures infinite enemies</a:t>
            </a:r>
          </a:p>
        </p:txBody>
      </p:sp>
      <p:sp>
        <p:nvSpPr>
          <p:cNvPr id="7" name="TextBox 6">
            <a:extLst>
              <a:ext uri="{FF2B5EF4-FFF2-40B4-BE49-F238E27FC236}">
                <a16:creationId xmlns:a16="http://schemas.microsoft.com/office/drawing/2014/main" id="{49ECF27C-DEED-46DF-862C-11AF14C93D1B}"/>
              </a:ext>
            </a:extLst>
          </p:cNvPr>
          <p:cNvSpPr txBox="1"/>
          <p:nvPr/>
        </p:nvSpPr>
        <p:spPr>
          <a:xfrm>
            <a:off x="550334" y="5229796"/>
            <a:ext cx="3081866" cy="1200329"/>
          </a:xfrm>
          <a:prstGeom prst="rect">
            <a:avLst/>
          </a:prstGeom>
          <a:noFill/>
        </p:spPr>
        <p:txBody>
          <a:bodyPr wrap="square" rtlCol="0">
            <a:spAutoFit/>
          </a:bodyPr>
          <a:lstStyle/>
          <a:p>
            <a:r>
              <a:rPr lang="en-US" dirty="0">
                <a:solidFill>
                  <a:schemeClr val="bg1">
                    <a:lumMod val="95000"/>
                  </a:schemeClr>
                </a:solidFill>
                <a:highlight>
                  <a:srgbClr val="00642D"/>
                </a:highlight>
              </a:rPr>
              <a:t>If you stay alive long </a:t>
            </a:r>
            <a:r>
              <a:rPr lang="en-US" dirty="0" err="1">
                <a:solidFill>
                  <a:schemeClr val="bg1">
                    <a:lumMod val="95000"/>
                  </a:schemeClr>
                </a:solidFill>
                <a:highlight>
                  <a:srgbClr val="00642D"/>
                </a:highlight>
              </a:rPr>
              <a:t>enough,once</a:t>
            </a:r>
            <a:r>
              <a:rPr lang="en-US" dirty="0">
                <a:solidFill>
                  <a:schemeClr val="bg1">
                    <a:lumMod val="95000"/>
                  </a:schemeClr>
                </a:solidFill>
                <a:highlight>
                  <a:srgbClr val="00642D"/>
                </a:highlight>
              </a:rPr>
              <a:t> you are not currently being attacked, it can restore your health.</a:t>
            </a:r>
          </a:p>
        </p:txBody>
      </p:sp>
    </p:spTree>
    <p:extLst>
      <p:ext uri="{BB962C8B-B14F-4D97-AF65-F5344CB8AC3E}">
        <p14:creationId xmlns:p14="http://schemas.microsoft.com/office/powerpoint/2010/main" val="2636362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3575EB-A50D-40A5-9ED0-60D1AB6B5A64}"/>
              </a:ext>
            </a:extLst>
          </p:cNvPr>
          <p:cNvSpPr/>
          <p:nvPr/>
        </p:nvSpPr>
        <p:spPr>
          <a:xfrm>
            <a:off x="3150017" y="0"/>
            <a:ext cx="520847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Arrow Function</a:t>
            </a:r>
          </a:p>
        </p:txBody>
      </p:sp>
      <p:sp>
        <p:nvSpPr>
          <p:cNvPr id="3" name="Rectangle 2">
            <a:extLst>
              <a:ext uri="{FF2B5EF4-FFF2-40B4-BE49-F238E27FC236}">
                <a16:creationId xmlns:a16="http://schemas.microsoft.com/office/drawing/2014/main" id="{3793F0FD-C6DB-48F6-9285-ABBEB7D29AA1}"/>
              </a:ext>
            </a:extLst>
          </p:cNvPr>
          <p:cNvSpPr/>
          <p:nvPr/>
        </p:nvSpPr>
        <p:spPr>
          <a:xfrm>
            <a:off x="626611" y="2699481"/>
            <a:ext cx="2162772"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cap="none" spc="0" dirty="0">
                <a:ln w="0"/>
                <a:solidFill>
                  <a:srgbClr val="FF0000"/>
                </a:solidFill>
                <a:effectLst>
                  <a:outerShdw blurRad="38100" dist="19050" dir="2700000" algn="tl" rotWithShape="0">
                    <a:schemeClr val="dk1">
                      <a:alpha val="40000"/>
                    </a:schemeClr>
                  </a:outerShdw>
                </a:effectLst>
              </a:rPr>
              <a:t>=&gt;</a:t>
            </a:r>
            <a:r>
              <a:rPr lang="en-US" sz="5400" b="0" cap="none" spc="0" dirty="0">
                <a:ln w="0"/>
                <a:solidFill>
                  <a:schemeClr val="tx1"/>
                </a:solidFill>
                <a:effectLst>
                  <a:outerShdw blurRad="38100" dist="19050" dir="2700000" algn="tl" rotWithShape="0">
                    <a:schemeClr val="dk1">
                      <a:alpha val="40000"/>
                    </a:schemeClr>
                  </a:outerShdw>
                </a:effectLst>
              </a:rPr>
              <a:t> {</a:t>
            </a:r>
          </a:p>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cxnSp>
        <p:nvCxnSpPr>
          <p:cNvPr id="5" name="Straight Arrow Connector 4">
            <a:extLst>
              <a:ext uri="{FF2B5EF4-FFF2-40B4-BE49-F238E27FC236}">
                <a16:creationId xmlns:a16="http://schemas.microsoft.com/office/drawing/2014/main" id="{FB73B5ED-521C-42D9-94D3-B72EB075F7A4}"/>
              </a:ext>
            </a:extLst>
          </p:cNvPr>
          <p:cNvCxnSpPr>
            <a:cxnSpLocks/>
          </p:cNvCxnSpPr>
          <p:nvPr/>
        </p:nvCxnSpPr>
        <p:spPr>
          <a:xfrm flipV="1">
            <a:off x="1707997" y="923330"/>
            <a:ext cx="1737167" cy="18962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167E80E-86A2-4F91-9D57-612AF9328F20}"/>
              </a:ext>
            </a:extLst>
          </p:cNvPr>
          <p:cNvSpPr/>
          <p:nvPr/>
        </p:nvSpPr>
        <p:spPr>
          <a:xfrm>
            <a:off x="5625857" y="2699481"/>
            <a:ext cx="2967479" cy="2185214"/>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a:t>
            </a:r>
            <a:r>
              <a:rPr lang="en-US" sz="2400" dirty="0">
                <a:ln w="0"/>
                <a:effectLst>
                  <a:outerShdw blurRad="38100" dist="19050" dir="2700000" algn="tl" rotWithShape="0">
                    <a:schemeClr val="dk1">
                      <a:alpha val="40000"/>
                    </a:schemeClr>
                  </a:outerShdw>
                </a:effectLst>
              </a:rPr>
              <a:t>parameter</a:t>
            </a:r>
            <a:r>
              <a:rPr lang="en-US" sz="3200" b="0" cap="none" spc="0" dirty="0">
                <a:ln w="0"/>
                <a:solidFill>
                  <a:schemeClr val="tx1"/>
                </a:solidFill>
                <a:effectLst>
                  <a:outerShdw blurRad="38100" dist="19050" dir="2700000" algn="tl" rotWithShape="0">
                    <a:schemeClr val="dk1">
                      <a:alpha val="40000"/>
                    </a:schemeClr>
                  </a:outerShdw>
                </a:effectLst>
              </a:rPr>
              <a:t>) </a:t>
            </a:r>
            <a:r>
              <a:rPr lang="en-US" sz="3200" b="0" cap="none" spc="0" dirty="0">
                <a:ln w="0"/>
                <a:solidFill>
                  <a:srgbClr val="FF0000"/>
                </a:solidFill>
                <a:effectLst>
                  <a:outerShdw blurRad="38100" dist="19050" dir="2700000" algn="tl" rotWithShape="0">
                    <a:schemeClr val="dk1">
                      <a:alpha val="40000"/>
                    </a:schemeClr>
                  </a:outerShdw>
                </a:effectLst>
              </a:rPr>
              <a:t>=&gt;</a:t>
            </a:r>
            <a:r>
              <a:rPr lang="en-US" sz="3200" b="0" cap="none" spc="0" dirty="0">
                <a:ln w="0"/>
                <a:solidFill>
                  <a:schemeClr val="tx1"/>
                </a:solidFill>
                <a:effectLst>
                  <a:outerShdw blurRad="38100" dist="19050" dir="2700000" algn="tl" rotWithShape="0">
                    <a:schemeClr val="dk1">
                      <a:alpha val="40000"/>
                    </a:schemeClr>
                  </a:outerShdw>
                </a:effectLst>
              </a:rPr>
              <a:t> {</a:t>
            </a:r>
          </a:p>
          <a:p>
            <a:pPr algn="ctr"/>
            <a:endParaRPr lang="en-US" sz="3200" b="0" cap="none" spc="0" dirty="0">
              <a:ln w="0"/>
              <a:solidFill>
                <a:schemeClr val="tx1"/>
              </a:solidFill>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//code body</a:t>
            </a:r>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r>
              <a:rPr lang="en-US" sz="3200" b="0" cap="none" spc="0" dirty="0">
                <a:ln w="0"/>
                <a:solidFill>
                  <a:schemeClr val="tx1"/>
                </a:solidFill>
                <a:effectLst>
                  <a:outerShdw blurRad="38100" dist="19050" dir="2700000" algn="tl" rotWithShape="0">
                    <a:schemeClr val="dk1">
                      <a:alpha val="40000"/>
                    </a:schemeClr>
                  </a:outerShdw>
                </a:effectLst>
              </a:rPr>
              <a:t>}</a:t>
            </a:r>
          </a:p>
        </p:txBody>
      </p:sp>
      <p:sp>
        <p:nvSpPr>
          <p:cNvPr id="9" name="TextBox 8">
            <a:extLst>
              <a:ext uri="{FF2B5EF4-FFF2-40B4-BE49-F238E27FC236}">
                <a16:creationId xmlns:a16="http://schemas.microsoft.com/office/drawing/2014/main" id="{850837AE-2A14-476C-8548-84367B49E2D9}"/>
              </a:ext>
            </a:extLst>
          </p:cNvPr>
          <p:cNvSpPr txBox="1"/>
          <p:nvPr/>
        </p:nvSpPr>
        <p:spPr>
          <a:xfrm>
            <a:off x="4784436" y="1237673"/>
            <a:ext cx="4913746" cy="646331"/>
          </a:xfrm>
          <a:prstGeom prst="rect">
            <a:avLst/>
          </a:prstGeom>
          <a:noFill/>
        </p:spPr>
        <p:txBody>
          <a:bodyPr wrap="square" rtlCol="0">
            <a:spAutoFit/>
          </a:bodyPr>
          <a:lstStyle/>
          <a:p>
            <a:r>
              <a:rPr lang="en-US" dirty="0"/>
              <a:t>Static function, means this function does not bother caring who SENT it.</a:t>
            </a:r>
          </a:p>
        </p:txBody>
      </p:sp>
    </p:spTree>
    <p:extLst>
      <p:ext uri="{BB962C8B-B14F-4D97-AF65-F5344CB8AC3E}">
        <p14:creationId xmlns:p14="http://schemas.microsoft.com/office/powerpoint/2010/main" val="3671608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6C110-7C30-42AE-B62E-54797535C399}"/>
              </a:ext>
            </a:extLst>
          </p:cNvPr>
          <p:cNvSpPr/>
          <p:nvPr/>
        </p:nvSpPr>
        <p:spPr>
          <a:xfrm>
            <a:off x="2624071" y="351135"/>
            <a:ext cx="50811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of Contents</a:t>
            </a:r>
          </a:p>
        </p:txBody>
      </p:sp>
      <p:sp>
        <p:nvSpPr>
          <p:cNvPr id="7" name="TextBox 6">
            <a:extLst>
              <a:ext uri="{FF2B5EF4-FFF2-40B4-BE49-F238E27FC236}">
                <a16:creationId xmlns:a16="http://schemas.microsoft.com/office/drawing/2014/main" id="{4AC3A7E5-4EE1-4110-82C4-AB97EED16AEF}"/>
              </a:ext>
            </a:extLst>
          </p:cNvPr>
          <p:cNvSpPr txBox="1"/>
          <p:nvPr/>
        </p:nvSpPr>
        <p:spPr>
          <a:xfrm>
            <a:off x="1591733" y="1617133"/>
            <a:ext cx="6392334" cy="3970318"/>
          </a:xfrm>
          <a:prstGeom prst="rect">
            <a:avLst/>
          </a:prstGeom>
          <a:noFill/>
        </p:spPr>
        <p:txBody>
          <a:bodyPr wrap="square" rtlCol="0">
            <a:spAutoFit/>
          </a:bodyPr>
          <a:lstStyle/>
          <a:p>
            <a:pPr marL="800100" lvl="1" indent="-342900">
              <a:buFont typeface="+mj-lt"/>
              <a:buAutoNum type="arabicPeriod"/>
            </a:pPr>
            <a:endParaRPr lang="en-US" dirty="0"/>
          </a:p>
          <a:p>
            <a:r>
              <a:rPr lang="en-US" dirty="0"/>
              <a:t>CSS, Simple but Effective Designs | The painting and furniture of the house </a:t>
            </a:r>
          </a:p>
          <a:p>
            <a:pPr marL="800100" lvl="1" indent="-342900">
              <a:buFont typeface="+mj-lt"/>
              <a:buAutoNum type="arabicPeriod"/>
            </a:pPr>
            <a:r>
              <a:rPr lang="en-US" dirty="0"/>
              <a:t>Selectors &amp; Syntax</a:t>
            </a:r>
          </a:p>
          <a:p>
            <a:pPr marL="800100" lvl="1" indent="-342900">
              <a:buFont typeface="+mj-lt"/>
              <a:buAutoNum type="arabicPeriod"/>
            </a:pPr>
            <a:r>
              <a:rPr lang="en-US" dirty="0"/>
              <a:t>Playing around with Bootstrap</a:t>
            </a:r>
          </a:p>
          <a:p>
            <a:pPr marL="800100" lvl="1" indent="-342900">
              <a:buFont typeface="+mj-lt"/>
              <a:buAutoNum type="arabicPeriod"/>
            </a:pPr>
            <a:r>
              <a:rPr lang="en-US" dirty="0"/>
              <a:t>HSL, RGB, RGBA, Color Schemes</a:t>
            </a:r>
          </a:p>
          <a:p>
            <a:pPr marL="800100" lvl="1" indent="-342900">
              <a:buFont typeface="+mj-lt"/>
              <a:buAutoNum type="arabicPeriod"/>
            </a:pPr>
            <a:r>
              <a:rPr lang="en-US" dirty="0"/>
              <a:t>How to casually blend in Advertisements</a:t>
            </a:r>
          </a:p>
          <a:p>
            <a:pPr marL="800100" lvl="1" indent="-342900">
              <a:buFont typeface="+mj-lt"/>
              <a:buAutoNum type="arabicPeriod"/>
            </a:pPr>
            <a:r>
              <a:rPr lang="en-US" dirty="0"/>
              <a:t>Responsive Design</a:t>
            </a:r>
          </a:p>
          <a:p>
            <a:pPr marL="800100" lvl="1" indent="-342900">
              <a:buFont typeface="+mj-lt"/>
              <a:buAutoNum type="arabicPeriod"/>
            </a:pPr>
            <a:r>
              <a:rPr lang="en-US" dirty="0"/>
              <a:t>People with Disabilities Concern</a:t>
            </a:r>
          </a:p>
          <a:p>
            <a:pPr marL="800100" lvl="1" indent="-342900">
              <a:buFont typeface="+mj-lt"/>
              <a:buAutoNum type="arabicPeriod"/>
            </a:pPr>
            <a:r>
              <a:rPr lang="en-US" dirty="0"/>
              <a:t>Professional Dissection, looking at real websites</a:t>
            </a:r>
          </a:p>
          <a:p>
            <a:pPr marL="800100" lvl="1" indent="-342900">
              <a:buFont typeface="+mj-lt"/>
              <a:buAutoNum type="arabicPeriod"/>
            </a:pPr>
            <a:endParaRPr lang="en-US" dirty="0"/>
          </a:p>
          <a:p>
            <a:pPr marL="800100" lvl="1" indent="-34290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1276561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3575EB-A50D-40A5-9ED0-60D1AB6B5A64}"/>
              </a:ext>
            </a:extLst>
          </p:cNvPr>
          <p:cNvSpPr/>
          <p:nvPr/>
        </p:nvSpPr>
        <p:spPr>
          <a:xfrm>
            <a:off x="2385390" y="0"/>
            <a:ext cx="673774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Non-Static Function</a:t>
            </a:r>
          </a:p>
        </p:txBody>
      </p:sp>
      <p:sp>
        <p:nvSpPr>
          <p:cNvPr id="3" name="Rectangle 2">
            <a:extLst>
              <a:ext uri="{FF2B5EF4-FFF2-40B4-BE49-F238E27FC236}">
                <a16:creationId xmlns:a16="http://schemas.microsoft.com/office/drawing/2014/main" id="{3793F0FD-C6DB-48F6-9285-ABBEB7D29AA1}"/>
              </a:ext>
            </a:extLst>
          </p:cNvPr>
          <p:cNvSpPr/>
          <p:nvPr/>
        </p:nvSpPr>
        <p:spPr>
          <a:xfrm>
            <a:off x="452306" y="2357721"/>
            <a:ext cx="3693640" cy="1754326"/>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function()</a:t>
            </a:r>
            <a:r>
              <a:rPr lang="en-US" sz="5400" b="0" cap="none" spc="0" dirty="0">
                <a:ln w="0"/>
                <a:solidFill>
                  <a:schemeClr val="tx1"/>
                </a:solidFill>
                <a:effectLst>
                  <a:outerShdw blurRad="38100" dist="19050" dir="2700000" algn="tl" rotWithShape="0">
                    <a:schemeClr val="dk1">
                      <a:alpha val="40000"/>
                    </a:schemeClr>
                  </a:outerShdw>
                </a:effectLst>
              </a:rPr>
              <a:t>{</a:t>
            </a:r>
          </a:p>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7" name="Rectangle 6">
            <a:extLst>
              <a:ext uri="{FF2B5EF4-FFF2-40B4-BE49-F238E27FC236}">
                <a16:creationId xmlns:a16="http://schemas.microsoft.com/office/drawing/2014/main" id="{9167E80E-86A2-4F91-9D57-612AF9328F20}"/>
              </a:ext>
            </a:extLst>
          </p:cNvPr>
          <p:cNvSpPr/>
          <p:nvPr/>
        </p:nvSpPr>
        <p:spPr>
          <a:xfrm>
            <a:off x="6364193" y="2050066"/>
            <a:ext cx="3991798" cy="2185214"/>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function(</a:t>
            </a:r>
            <a:r>
              <a:rPr lang="en-US" sz="2400" dirty="0">
                <a:ln w="0"/>
                <a:effectLst>
                  <a:outerShdw blurRad="38100" dist="19050" dir="2700000" algn="tl" rotWithShape="0">
                    <a:schemeClr val="dk1">
                      <a:alpha val="40000"/>
                    </a:schemeClr>
                  </a:outerShdw>
                </a:effectLst>
              </a:rPr>
              <a:t>parameter</a:t>
            </a:r>
            <a:r>
              <a:rPr lang="en-US" sz="3200" b="0" cap="none" spc="0" dirty="0">
                <a:ln w="0"/>
                <a:solidFill>
                  <a:schemeClr val="tx1"/>
                </a:solidFill>
                <a:effectLst>
                  <a:outerShdw blurRad="38100" dist="19050" dir="2700000" algn="tl" rotWithShape="0">
                    <a:schemeClr val="dk1">
                      <a:alpha val="40000"/>
                    </a:schemeClr>
                  </a:outerShdw>
                </a:effectLst>
              </a:rPr>
              <a:t>) {</a:t>
            </a:r>
          </a:p>
          <a:p>
            <a:pPr algn="ctr"/>
            <a:endParaRPr lang="en-US" sz="3200" b="0" cap="none" spc="0" dirty="0">
              <a:ln w="0"/>
              <a:solidFill>
                <a:schemeClr val="tx1"/>
              </a:solidFill>
              <a:effectLst>
                <a:outerShdw blurRad="38100" dist="19050" dir="2700000" algn="tl" rotWithShape="0">
                  <a:schemeClr val="dk1">
                    <a:alpha val="40000"/>
                  </a:schemeClr>
                </a:outerShdw>
              </a:effectLst>
            </a:endParaRPr>
          </a:p>
          <a:p>
            <a:pPr algn="ctr"/>
            <a:r>
              <a:rPr lang="en-US" sz="2000" dirty="0">
                <a:ln w="0"/>
                <a:effectLst>
                  <a:outerShdw blurRad="38100" dist="19050" dir="2700000" algn="tl" rotWithShape="0">
                    <a:schemeClr val="dk1">
                      <a:alpha val="40000"/>
                    </a:schemeClr>
                  </a:outerShdw>
                </a:effectLst>
              </a:rPr>
              <a:t>//code body</a:t>
            </a:r>
          </a:p>
          <a:p>
            <a:pPr algn="ctr"/>
            <a:endParaRPr lang="en-US" sz="2000" b="0" cap="none" spc="0" dirty="0">
              <a:ln w="0"/>
              <a:solidFill>
                <a:schemeClr val="tx1"/>
              </a:solidFill>
              <a:effectLst>
                <a:outerShdw blurRad="38100" dist="19050" dir="2700000" algn="tl" rotWithShape="0">
                  <a:schemeClr val="dk1">
                    <a:alpha val="40000"/>
                  </a:schemeClr>
                </a:outerShdw>
              </a:effectLst>
            </a:endParaRPr>
          </a:p>
          <a:p>
            <a:pPr algn="ctr"/>
            <a:r>
              <a:rPr lang="en-US" sz="3200" b="0" cap="none" spc="0" dirty="0">
                <a:ln w="0"/>
                <a:solidFill>
                  <a:schemeClr val="tx1"/>
                </a:solidFill>
                <a:effectLst>
                  <a:outerShdw blurRad="38100" dist="19050" dir="2700000" algn="tl" rotWithShape="0">
                    <a:schemeClr val="dk1">
                      <a:alpha val="40000"/>
                    </a:schemeClr>
                  </a:outerShdw>
                </a:effectLst>
              </a:rPr>
              <a:t>}</a:t>
            </a:r>
          </a:p>
        </p:txBody>
      </p:sp>
      <p:sp>
        <p:nvSpPr>
          <p:cNvPr id="9" name="TextBox 8">
            <a:extLst>
              <a:ext uri="{FF2B5EF4-FFF2-40B4-BE49-F238E27FC236}">
                <a16:creationId xmlns:a16="http://schemas.microsoft.com/office/drawing/2014/main" id="{850837AE-2A14-476C-8548-84367B49E2D9}"/>
              </a:ext>
            </a:extLst>
          </p:cNvPr>
          <p:cNvSpPr txBox="1"/>
          <p:nvPr/>
        </p:nvSpPr>
        <p:spPr>
          <a:xfrm>
            <a:off x="4784436" y="1237673"/>
            <a:ext cx="4913746" cy="923330"/>
          </a:xfrm>
          <a:prstGeom prst="rect">
            <a:avLst/>
          </a:prstGeom>
          <a:noFill/>
        </p:spPr>
        <p:txBody>
          <a:bodyPr wrap="square" rtlCol="0">
            <a:spAutoFit/>
          </a:bodyPr>
          <a:lstStyle/>
          <a:p>
            <a:r>
              <a:rPr lang="en-US" dirty="0"/>
              <a:t>The senders information can be gather from the parameter. Useful for </a:t>
            </a:r>
            <a:r>
              <a:rPr lang="en-US" dirty="0" err="1"/>
              <a:t>eventListeners</a:t>
            </a:r>
            <a:r>
              <a:rPr lang="en-US" dirty="0"/>
              <a:t> </a:t>
            </a:r>
          </a:p>
        </p:txBody>
      </p:sp>
      <p:sp>
        <p:nvSpPr>
          <p:cNvPr id="4" name="TextBox 3">
            <a:extLst>
              <a:ext uri="{FF2B5EF4-FFF2-40B4-BE49-F238E27FC236}">
                <a16:creationId xmlns:a16="http://schemas.microsoft.com/office/drawing/2014/main" id="{CE1B676E-27AE-4DF7-A1EB-3E9C684D3663}"/>
              </a:ext>
            </a:extLst>
          </p:cNvPr>
          <p:cNvSpPr txBox="1"/>
          <p:nvPr/>
        </p:nvSpPr>
        <p:spPr>
          <a:xfrm>
            <a:off x="2732274" y="4530775"/>
            <a:ext cx="5848307" cy="2031325"/>
          </a:xfrm>
          <a:prstGeom prst="rect">
            <a:avLst/>
          </a:prstGeom>
          <a:noFill/>
        </p:spPr>
        <p:txBody>
          <a:bodyPr wrap="square" rtlCol="0">
            <a:spAutoFit/>
          </a:bodyPr>
          <a:lstStyle/>
          <a:p>
            <a:r>
              <a:rPr lang="en-US" dirty="0" err="1"/>
              <a:t>Button_world_black.addEventListener</a:t>
            </a:r>
            <a:r>
              <a:rPr lang="en-US" dirty="0"/>
              <a:t>(“click” ,</a:t>
            </a:r>
          </a:p>
          <a:p>
            <a:endParaRPr lang="en-US" dirty="0"/>
          </a:p>
          <a:p>
            <a:r>
              <a:rPr lang="en-US" dirty="0"/>
              <a:t>	function (){</a:t>
            </a:r>
          </a:p>
          <a:p>
            <a:r>
              <a:rPr lang="en-US" dirty="0"/>
              <a:t>		console.log(“pain the world black now!”);</a:t>
            </a:r>
          </a:p>
          <a:p>
            <a:r>
              <a:rPr lang="en-US" dirty="0"/>
              <a:t>	}</a:t>
            </a:r>
          </a:p>
          <a:p>
            <a:endParaRPr lang="en-US" dirty="0"/>
          </a:p>
          <a:p>
            <a:r>
              <a:rPr lang="en-US" dirty="0"/>
              <a:t>);</a:t>
            </a:r>
          </a:p>
        </p:txBody>
      </p:sp>
    </p:spTree>
    <p:extLst>
      <p:ext uri="{BB962C8B-B14F-4D97-AF65-F5344CB8AC3E}">
        <p14:creationId xmlns:p14="http://schemas.microsoft.com/office/powerpoint/2010/main" val="3179835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F12351-2C0C-4D36-BE3F-0341C0641324}"/>
              </a:ext>
            </a:extLst>
          </p:cNvPr>
          <p:cNvSpPr/>
          <p:nvPr/>
        </p:nvSpPr>
        <p:spPr>
          <a:xfrm>
            <a:off x="4218042" y="0"/>
            <a:ext cx="231505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Events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B4174C9A-633E-472C-AE7E-4159300D791D}"/>
              </a:ext>
            </a:extLst>
          </p:cNvPr>
          <p:cNvSpPr txBox="1"/>
          <p:nvPr/>
        </p:nvSpPr>
        <p:spPr>
          <a:xfrm>
            <a:off x="544951" y="1380835"/>
            <a:ext cx="4027049" cy="1477328"/>
          </a:xfrm>
          <a:prstGeom prst="rect">
            <a:avLst/>
          </a:prstGeom>
          <a:noFill/>
        </p:spPr>
        <p:txBody>
          <a:bodyPr wrap="square" rtlCol="0">
            <a:spAutoFit/>
          </a:bodyPr>
          <a:lstStyle/>
          <a:p>
            <a:r>
              <a:rPr lang="en-US" dirty="0"/>
              <a:t>Whenever Software interacts with Hardware, We have “events”.</a:t>
            </a:r>
          </a:p>
          <a:p>
            <a:endParaRPr lang="en-US" dirty="0"/>
          </a:p>
          <a:p>
            <a:r>
              <a:rPr lang="en-US" dirty="0"/>
              <a:t>We can interacts with the MOUSE and the KEYBOARD.</a:t>
            </a:r>
          </a:p>
        </p:txBody>
      </p:sp>
      <p:sp>
        <p:nvSpPr>
          <p:cNvPr id="8" name="TextBox 7">
            <a:extLst>
              <a:ext uri="{FF2B5EF4-FFF2-40B4-BE49-F238E27FC236}">
                <a16:creationId xmlns:a16="http://schemas.microsoft.com/office/drawing/2014/main" id="{DECCDA0D-D909-4B71-ACC9-744C6E22A47F}"/>
              </a:ext>
            </a:extLst>
          </p:cNvPr>
          <p:cNvSpPr txBox="1"/>
          <p:nvPr/>
        </p:nvSpPr>
        <p:spPr>
          <a:xfrm>
            <a:off x="5957457" y="1519334"/>
            <a:ext cx="4535052" cy="923330"/>
          </a:xfrm>
          <a:prstGeom prst="rect">
            <a:avLst/>
          </a:prstGeom>
          <a:noFill/>
        </p:spPr>
        <p:txBody>
          <a:bodyPr wrap="square" rtlCol="0">
            <a:spAutoFit/>
          </a:bodyPr>
          <a:lstStyle/>
          <a:p>
            <a:r>
              <a:rPr lang="en-US" dirty="0"/>
              <a:t>If you have not played a PC game, then your eye-hand co-ordination for these inputs will be lacking.</a:t>
            </a:r>
          </a:p>
        </p:txBody>
      </p:sp>
      <p:sp>
        <p:nvSpPr>
          <p:cNvPr id="10" name="TextBox 9">
            <a:extLst>
              <a:ext uri="{FF2B5EF4-FFF2-40B4-BE49-F238E27FC236}">
                <a16:creationId xmlns:a16="http://schemas.microsoft.com/office/drawing/2014/main" id="{DEB3C030-5A00-4CDD-AFEF-9809D763DAA2}"/>
              </a:ext>
            </a:extLst>
          </p:cNvPr>
          <p:cNvSpPr txBox="1"/>
          <p:nvPr/>
        </p:nvSpPr>
        <p:spPr>
          <a:xfrm>
            <a:off x="1191491" y="3429000"/>
            <a:ext cx="2807854" cy="923330"/>
          </a:xfrm>
          <a:prstGeom prst="rect">
            <a:avLst/>
          </a:prstGeom>
          <a:noFill/>
        </p:spPr>
        <p:txBody>
          <a:bodyPr wrap="square" rtlCol="0">
            <a:spAutoFit/>
          </a:bodyPr>
          <a:lstStyle/>
          <a:p>
            <a:r>
              <a:rPr lang="en-US" dirty="0">
                <a:solidFill>
                  <a:srgbClr val="00B0F0"/>
                </a:solidFill>
              </a:rPr>
              <a:t>WASD</a:t>
            </a:r>
            <a:r>
              <a:rPr lang="en-US" dirty="0"/>
              <a:t> is the most common configuration for PC games,</a:t>
            </a:r>
          </a:p>
        </p:txBody>
      </p:sp>
      <p:sp>
        <p:nvSpPr>
          <p:cNvPr id="11" name="TextBox 10">
            <a:extLst>
              <a:ext uri="{FF2B5EF4-FFF2-40B4-BE49-F238E27FC236}">
                <a16:creationId xmlns:a16="http://schemas.microsoft.com/office/drawing/2014/main" id="{E8577CA7-DBE1-4B52-A3E4-F822CF930F84}"/>
              </a:ext>
            </a:extLst>
          </p:cNvPr>
          <p:cNvSpPr txBox="1"/>
          <p:nvPr/>
        </p:nvSpPr>
        <p:spPr>
          <a:xfrm>
            <a:off x="6533099" y="3362036"/>
            <a:ext cx="3959410" cy="1200329"/>
          </a:xfrm>
          <a:prstGeom prst="rect">
            <a:avLst/>
          </a:prstGeom>
          <a:noFill/>
        </p:spPr>
        <p:txBody>
          <a:bodyPr wrap="square" rtlCol="0">
            <a:spAutoFit/>
          </a:bodyPr>
          <a:lstStyle/>
          <a:p>
            <a:r>
              <a:rPr lang="en-US" dirty="0">
                <a:solidFill>
                  <a:srgbClr val="00B0F0"/>
                </a:solidFill>
              </a:rPr>
              <a:t>MOUSE LEFT CLICK </a:t>
            </a:r>
            <a:r>
              <a:rPr lang="en-US" dirty="0"/>
              <a:t>can shoot.</a:t>
            </a:r>
          </a:p>
          <a:p>
            <a:endParaRPr lang="en-US" dirty="0"/>
          </a:p>
          <a:p>
            <a:r>
              <a:rPr lang="en-US" dirty="0"/>
              <a:t>MOUSE WHEEL can do some important action.</a:t>
            </a:r>
          </a:p>
        </p:txBody>
      </p:sp>
      <p:sp>
        <p:nvSpPr>
          <p:cNvPr id="12" name="TextBox 11">
            <a:extLst>
              <a:ext uri="{FF2B5EF4-FFF2-40B4-BE49-F238E27FC236}">
                <a16:creationId xmlns:a16="http://schemas.microsoft.com/office/drawing/2014/main" id="{02FA5B6F-4708-4209-ADAF-1953815A8CFE}"/>
              </a:ext>
            </a:extLst>
          </p:cNvPr>
          <p:cNvSpPr txBox="1"/>
          <p:nvPr/>
        </p:nvSpPr>
        <p:spPr>
          <a:xfrm>
            <a:off x="1459345" y="4987636"/>
            <a:ext cx="8525164" cy="369332"/>
          </a:xfrm>
          <a:prstGeom prst="rect">
            <a:avLst/>
          </a:prstGeom>
          <a:noFill/>
        </p:spPr>
        <p:txBody>
          <a:bodyPr wrap="square" rtlCol="0">
            <a:spAutoFit/>
          </a:bodyPr>
          <a:lstStyle/>
          <a:p>
            <a:r>
              <a:rPr lang="en-US" dirty="0"/>
              <a:t>IF YOU PRESS THE KEY FOR JUMPING, YOU EXPECT JUMPING TO HAPPEN.</a:t>
            </a:r>
          </a:p>
        </p:txBody>
      </p:sp>
      <p:sp>
        <p:nvSpPr>
          <p:cNvPr id="13" name="TextBox 12">
            <a:extLst>
              <a:ext uri="{FF2B5EF4-FFF2-40B4-BE49-F238E27FC236}">
                <a16:creationId xmlns:a16="http://schemas.microsoft.com/office/drawing/2014/main" id="{E0594D7C-971B-49D4-98D5-AFBC51BFA1DD}"/>
              </a:ext>
            </a:extLst>
          </p:cNvPr>
          <p:cNvSpPr txBox="1"/>
          <p:nvPr/>
        </p:nvSpPr>
        <p:spPr>
          <a:xfrm>
            <a:off x="3999345" y="3500582"/>
            <a:ext cx="757382" cy="307777"/>
          </a:xfrm>
          <a:prstGeom prst="rect">
            <a:avLst/>
          </a:prstGeom>
          <a:noFill/>
        </p:spPr>
        <p:txBody>
          <a:bodyPr wrap="square" rtlCol="0">
            <a:spAutoFit/>
          </a:bodyPr>
          <a:lstStyle/>
          <a:p>
            <a:r>
              <a:rPr lang="en-US" sz="700" i="1" dirty="0"/>
              <a:t>“</a:t>
            </a:r>
            <a:r>
              <a:rPr lang="en-US" sz="700" i="1" dirty="0" err="1"/>
              <a:t>keydown</a:t>
            </a:r>
            <a:r>
              <a:rPr lang="en-US" sz="700" i="1" dirty="0"/>
              <a:t>”</a:t>
            </a:r>
          </a:p>
          <a:p>
            <a:r>
              <a:rPr lang="en-US" sz="700" i="1" dirty="0"/>
              <a:t>“</a:t>
            </a:r>
            <a:r>
              <a:rPr lang="en-US" sz="700" i="1" dirty="0" err="1"/>
              <a:t>keyup</a:t>
            </a:r>
            <a:r>
              <a:rPr lang="en-US" sz="700" i="1" dirty="0"/>
              <a:t>”</a:t>
            </a:r>
          </a:p>
        </p:txBody>
      </p:sp>
      <p:sp>
        <p:nvSpPr>
          <p:cNvPr id="14" name="TextBox 13">
            <a:extLst>
              <a:ext uri="{FF2B5EF4-FFF2-40B4-BE49-F238E27FC236}">
                <a16:creationId xmlns:a16="http://schemas.microsoft.com/office/drawing/2014/main" id="{9BF56AAE-3ECD-4FA7-99DF-5FD2FBA55AC2}"/>
              </a:ext>
            </a:extLst>
          </p:cNvPr>
          <p:cNvSpPr txBox="1"/>
          <p:nvPr/>
        </p:nvSpPr>
        <p:spPr>
          <a:xfrm>
            <a:off x="5775717" y="3974614"/>
            <a:ext cx="757382" cy="200055"/>
          </a:xfrm>
          <a:prstGeom prst="rect">
            <a:avLst/>
          </a:prstGeom>
          <a:noFill/>
        </p:spPr>
        <p:txBody>
          <a:bodyPr wrap="square" rtlCol="0">
            <a:spAutoFit/>
          </a:bodyPr>
          <a:lstStyle/>
          <a:p>
            <a:r>
              <a:rPr lang="en-US" sz="700" i="1" dirty="0"/>
              <a:t>“click”</a:t>
            </a:r>
          </a:p>
        </p:txBody>
      </p:sp>
    </p:spTree>
    <p:extLst>
      <p:ext uri="{BB962C8B-B14F-4D97-AF65-F5344CB8AC3E}">
        <p14:creationId xmlns:p14="http://schemas.microsoft.com/office/powerpoint/2010/main" val="2502084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F12351-2C0C-4D36-BE3F-0341C0641324}"/>
              </a:ext>
            </a:extLst>
          </p:cNvPr>
          <p:cNvSpPr/>
          <p:nvPr/>
        </p:nvSpPr>
        <p:spPr>
          <a:xfrm>
            <a:off x="284271" y="0"/>
            <a:ext cx="1018259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Anatomy of an Event Listener.</a:t>
            </a:r>
          </a:p>
        </p:txBody>
      </p:sp>
      <p:sp>
        <p:nvSpPr>
          <p:cNvPr id="4" name="TextBox 3">
            <a:extLst>
              <a:ext uri="{FF2B5EF4-FFF2-40B4-BE49-F238E27FC236}">
                <a16:creationId xmlns:a16="http://schemas.microsoft.com/office/drawing/2014/main" id="{2B1DEF32-6718-47C0-92CD-0927F883D57A}"/>
              </a:ext>
            </a:extLst>
          </p:cNvPr>
          <p:cNvSpPr txBox="1"/>
          <p:nvPr/>
        </p:nvSpPr>
        <p:spPr>
          <a:xfrm>
            <a:off x="2639911" y="2942121"/>
            <a:ext cx="5848307" cy="2554545"/>
          </a:xfrm>
          <a:prstGeom prst="rect">
            <a:avLst/>
          </a:prstGeom>
          <a:noFill/>
        </p:spPr>
        <p:txBody>
          <a:bodyPr wrap="square" rtlCol="0">
            <a:spAutoFit/>
          </a:bodyPr>
          <a:lstStyle/>
          <a:p>
            <a:r>
              <a:rPr lang="en-US" sz="1200" dirty="0" err="1"/>
              <a:t>Button_world_black.addEventListener</a:t>
            </a:r>
            <a:r>
              <a:rPr lang="en-US" sz="3200" dirty="0"/>
              <a:t>(</a:t>
            </a:r>
            <a:r>
              <a:rPr lang="en-US" sz="3200" dirty="0">
                <a:solidFill>
                  <a:srgbClr val="00B0F0"/>
                </a:solidFill>
              </a:rPr>
              <a:t>“click” </a:t>
            </a:r>
            <a:r>
              <a:rPr lang="en-US" sz="1200" dirty="0"/>
              <a:t>,</a:t>
            </a:r>
          </a:p>
          <a:p>
            <a:endParaRPr lang="en-US" sz="1200" dirty="0"/>
          </a:p>
          <a:p>
            <a:r>
              <a:rPr lang="en-US" sz="1200" dirty="0"/>
              <a:t>	</a:t>
            </a:r>
            <a:r>
              <a:rPr lang="en-US" sz="2800" dirty="0"/>
              <a:t>function (){</a:t>
            </a:r>
          </a:p>
          <a:p>
            <a:r>
              <a:rPr lang="en-US" sz="1200" dirty="0"/>
              <a:t>		console.log(“pain the world black now!”);</a:t>
            </a:r>
          </a:p>
          <a:p>
            <a:r>
              <a:rPr lang="en-US" sz="1200" dirty="0"/>
              <a:t>	</a:t>
            </a:r>
            <a:r>
              <a:rPr lang="en-US" sz="2800" dirty="0"/>
              <a:t>}</a:t>
            </a:r>
            <a:endParaRPr lang="en-US" sz="1200" dirty="0"/>
          </a:p>
          <a:p>
            <a:endParaRPr lang="en-US" sz="1200" dirty="0"/>
          </a:p>
          <a:p>
            <a:r>
              <a:rPr lang="en-US" sz="3600" dirty="0"/>
              <a:t>);</a:t>
            </a:r>
          </a:p>
        </p:txBody>
      </p:sp>
      <p:cxnSp>
        <p:nvCxnSpPr>
          <p:cNvPr id="5" name="Straight Arrow Connector 4">
            <a:extLst>
              <a:ext uri="{FF2B5EF4-FFF2-40B4-BE49-F238E27FC236}">
                <a16:creationId xmlns:a16="http://schemas.microsoft.com/office/drawing/2014/main" id="{3057FCF0-2D73-4E5E-8EE1-D5437CAA4E38}"/>
              </a:ext>
            </a:extLst>
          </p:cNvPr>
          <p:cNvCxnSpPr>
            <a:cxnSpLocks/>
          </p:cNvCxnSpPr>
          <p:nvPr/>
        </p:nvCxnSpPr>
        <p:spPr>
          <a:xfrm flipV="1">
            <a:off x="6178397" y="2373745"/>
            <a:ext cx="979785" cy="66748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4174C9A-633E-472C-AE7E-4159300D791D}"/>
              </a:ext>
            </a:extLst>
          </p:cNvPr>
          <p:cNvSpPr txBox="1"/>
          <p:nvPr/>
        </p:nvSpPr>
        <p:spPr>
          <a:xfrm>
            <a:off x="7499928" y="1186872"/>
            <a:ext cx="2336800" cy="923330"/>
          </a:xfrm>
          <a:prstGeom prst="rect">
            <a:avLst/>
          </a:prstGeom>
          <a:noFill/>
        </p:spPr>
        <p:txBody>
          <a:bodyPr wrap="square" rtlCol="0">
            <a:spAutoFit/>
          </a:bodyPr>
          <a:lstStyle/>
          <a:p>
            <a:r>
              <a:rPr lang="en-US" dirty="0"/>
              <a:t>What event are you listening for?</a:t>
            </a:r>
            <a:br>
              <a:rPr lang="en-US" dirty="0"/>
            </a:br>
            <a:r>
              <a:rPr lang="en-US" dirty="0"/>
              <a:t>On Click?</a:t>
            </a:r>
          </a:p>
        </p:txBody>
      </p:sp>
    </p:spTree>
    <p:extLst>
      <p:ext uri="{BB962C8B-B14F-4D97-AF65-F5344CB8AC3E}">
        <p14:creationId xmlns:p14="http://schemas.microsoft.com/office/powerpoint/2010/main" val="3977265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JSON	</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JavaScript Object Notation </a:t>
            </a:r>
          </a:p>
        </p:txBody>
      </p:sp>
    </p:spTree>
    <p:extLst>
      <p:ext uri="{BB962C8B-B14F-4D97-AF65-F5344CB8AC3E}">
        <p14:creationId xmlns:p14="http://schemas.microsoft.com/office/powerpoint/2010/main" val="1514877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818493-0032-4195-B2C0-7D6262040B4C}"/>
              </a:ext>
            </a:extLst>
          </p:cNvPr>
          <p:cNvSpPr/>
          <p:nvPr/>
        </p:nvSpPr>
        <p:spPr>
          <a:xfrm>
            <a:off x="4243989" y="334202"/>
            <a:ext cx="19768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JSON</a:t>
            </a:r>
          </a:p>
        </p:txBody>
      </p:sp>
      <p:sp>
        <p:nvSpPr>
          <p:cNvPr id="5" name="TextBox 4">
            <a:extLst>
              <a:ext uri="{FF2B5EF4-FFF2-40B4-BE49-F238E27FC236}">
                <a16:creationId xmlns:a16="http://schemas.microsoft.com/office/drawing/2014/main" id="{17870656-E359-4F4C-90C7-5D73A1FA1FBF}"/>
              </a:ext>
            </a:extLst>
          </p:cNvPr>
          <p:cNvSpPr txBox="1"/>
          <p:nvPr/>
        </p:nvSpPr>
        <p:spPr>
          <a:xfrm>
            <a:off x="1202267" y="1761067"/>
            <a:ext cx="5196345" cy="646331"/>
          </a:xfrm>
          <a:prstGeom prst="rect">
            <a:avLst/>
          </a:prstGeom>
          <a:noFill/>
        </p:spPr>
        <p:txBody>
          <a:bodyPr wrap="square" rtlCol="0">
            <a:spAutoFit/>
          </a:bodyPr>
          <a:lstStyle/>
          <a:p>
            <a:r>
              <a:rPr lang="en-US" dirty="0"/>
              <a:t>This is essentially a JavaScript Object, with Key value pairs.</a:t>
            </a:r>
          </a:p>
        </p:txBody>
      </p:sp>
      <p:sp>
        <p:nvSpPr>
          <p:cNvPr id="6" name="TextBox 5">
            <a:extLst>
              <a:ext uri="{FF2B5EF4-FFF2-40B4-BE49-F238E27FC236}">
                <a16:creationId xmlns:a16="http://schemas.microsoft.com/office/drawing/2014/main" id="{E7DB96C7-D0D9-4D1B-A73D-FF299C8DAC58}"/>
              </a:ext>
            </a:extLst>
          </p:cNvPr>
          <p:cNvSpPr txBox="1"/>
          <p:nvPr/>
        </p:nvSpPr>
        <p:spPr>
          <a:xfrm>
            <a:off x="4614334" y="2607733"/>
            <a:ext cx="6002866" cy="2031325"/>
          </a:xfrm>
          <a:prstGeom prst="rect">
            <a:avLst/>
          </a:prstGeom>
          <a:noFill/>
        </p:spPr>
        <p:txBody>
          <a:bodyPr wrap="square" rtlCol="0">
            <a:spAutoFit/>
          </a:bodyPr>
          <a:lstStyle/>
          <a:p>
            <a:r>
              <a:rPr lang="en-US" b="0" dirty="0">
                <a:effectLst/>
                <a:latin typeface="Consolas" panose="020B0609020204030204" pitchFamily="49" charset="0"/>
              </a:rPr>
              <a:t>{</a:t>
            </a:r>
          </a:p>
          <a:p>
            <a:r>
              <a:rPr lang="en-US" b="0" dirty="0">
                <a:effectLst/>
                <a:latin typeface="Consolas" panose="020B0609020204030204" pitchFamily="49" charset="0"/>
              </a:rPr>
              <a:t>    "description" : "</a:t>
            </a:r>
            <a:r>
              <a:rPr lang="en-US" b="0" dirty="0" err="1">
                <a:effectLst/>
                <a:latin typeface="Consolas" panose="020B0609020204030204" pitchFamily="49" charset="0"/>
              </a:rPr>
              <a:t>AutoLaunch</a:t>
            </a:r>
            <a:r>
              <a:rPr lang="en-US" b="0" dirty="0">
                <a:effectLst/>
                <a:latin typeface="Consolas" panose="020B0609020204030204" pitchFamily="49" charset="0"/>
              </a:rPr>
              <a:t> Protocols Preregistration",</a:t>
            </a:r>
          </a:p>
          <a:p>
            <a:r>
              <a:rPr lang="en-US" b="0" dirty="0">
                <a:effectLst/>
                <a:latin typeface="Consolas" panose="020B0609020204030204" pitchFamily="49" charset="0"/>
              </a:rPr>
              <a:t>    "name" : "Protocol Preregistration",</a:t>
            </a:r>
          </a:p>
          <a:p>
            <a:r>
              <a:rPr lang="en-US" b="0" dirty="0">
                <a:effectLst/>
                <a:latin typeface="Consolas" panose="020B0609020204030204" pitchFamily="49" charset="0"/>
              </a:rPr>
              <a:t>    "version" : "1.0.0.8"</a:t>
            </a:r>
          </a:p>
          <a:p>
            <a:r>
              <a:rPr lang="en-US" b="0" dirty="0">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AFE33A69-5881-403B-BBA3-4E4D22AF0C6F}"/>
              </a:ext>
            </a:extLst>
          </p:cNvPr>
          <p:cNvSpPr txBox="1"/>
          <p:nvPr/>
        </p:nvSpPr>
        <p:spPr>
          <a:xfrm>
            <a:off x="101600" y="4961467"/>
            <a:ext cx="3598333" cy="369332"/>
          </a:xfrm>
          <a:prstGeom prst="rect">
            <a:avLst/>
          </a:prstGeom>
          <a:noFill/>
        </p:spPr>
        <p:txBody>
          <a:bodyPr wrap="square" rtlCol="0">
            <a:spAutoFit/>
          </a:bodyPr>
          <a:lstStyle/>
          <a:p>
            <a:r>
              <a:rPr lang="en-US" dirty="0"/>
              <a:t>Jargon: “Parsed”</a:t>
            </a:r>
          </a:p>
        </p:txBody>
      </p:sp>
    </p:spTree>
    <p:extLst>
      <p:ext uri="{BB962C8B-B14F-4D97-AF65-F5344CB8AC3E}">
        <p14:creationId xmlns:p14="http://schemas.microsoft.com/office/powerpoint/2010/main" val="1260273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A5E030-F9BC-4A04-AFE1-031FA33FBEC6}"/>
              </a:ext>
            </a:extLst>
          </p:cNvPr>
          <p:cNvSpPr/>
          <p:nvPr/>
        </p:nvSpPr>
        <p:spPr>
          <a:xfrm>
            <a:off x="3343267" y="249535"/>
            <a:ext cx="303320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Promises</a:t>
            </a:r>
          </a:p>
        </p:txBody>
      </p:sp>
      <p:sp>
        <p:nvSpPr>
          <p:cNvPr id="3" name="Rectangle 2">
            <a:extLst>
              <a:ext uri="{FF2B5EF4-FFF2-40B4-BE49-F238E27FC236}">
                <a16:creationId xmlns:a16="http://schemas.microsoft.com/office/drawing/2014/main" id="{9BE9DCF8-565E-4475-8279-8B0825492F49}"/>
              </a:ext>
            </a:extLst>
          </p:cNvPr>
          <p:cNvSpPr/>
          <p:nvPr/>
        </p:nvSpPr>
        <p:spPr>
          <a:xfrm>
            <a:off x="949017" y="1841269"/>
            <a:ext cx="949811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Help me? Give me a parcel</a:t>
            </a:r>
          </a:p>
        </p:txBody>
      </p:sp>
      <p:sp>
        <p:nvSpPr>
          <p:cNvPr id="4" name="Rectangle 3">
            <a:extLst>
              <a:ext uri="{FF2B5EF4-FFF2-40B4-BE49-F238E27FC236}">
                <a16:creationId xmlns:a16="http://schemas.microsoft.com/office/drawing/2014/main" id="{1E028C73-5661-4A18-B616-B7091D54BBDC}"/>
              </a:ext>
            </a:extLst>
          </p:cNvPr>
          <p:cNvSpPr/>
          <p:nvPr/>
        </p:nvSpPr>
        <p:spPr>
          <a:xfrm>
            <a:off x="2276797" y="3429000"/>
            <a:ext cx="115127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a:t>
            </a:r>
          </a:p>
        </p:txBody>
      </p:sp>
      <p:sp>
        <p:nvSpPr>
          <p:cNvPr id="5" name="Rectangle 4">
            <a:extLst>
              <a:ext uri="{FF2B5EF4-FFF2-40B4-BE49-F238E27FC236}">
                <a16:creationId xmlns:a16="http://schemas.microsoft.com/office/drawing/2014/main" id="{DFDC6B90-DF12-4BCF-A14E-2449CB1FC6C9}"/>
              </a:ext>
            </a:extLst>
          </p:cNvPr>
          <p:cNvSpPr/>
          <p:nvPr/>
        </p:nvSpPr>
        <p:spPr>
          <a:xfrm>
            <a:off x="7449144" y="3520133"/>
            <a:ext cx="131478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Yes</a:t>
            </a:r>
          </a:p>
        </p:txBody>
      </p:sp>
      <p:cxnSp>
        <p:nvCxnSpPr>
          <p:cNvPr id="7" name="Straight Arrow Connector 6">
            <a:extLst>
              <a:ext uri="{FF2B5EF4-FFF2-40B4-BE49-F238E27FC236}">
                <a16:creationId xmlns:a16="http://schemas.microsoft.com/office/drawing/2014/main" id="{F79BDE73-6753-4EB3-BCBF-93AE7018864D}"/>
              </a:ext>
            </a:extLst>
          </p:cNvPr>
          <p:cNvCxnSpPr/>
          <p:nvPr/>
        </p:nvCxnSpPr>
        <p:spPr>
          <a:xfrm flipH="1">
            <a:off x="3200400" y="2954867"/>
            <a:ext cx="838200" cy="5334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D9ED03-FCBF-4DB7-96F2-F39A83D2604D}"/>
              </a:ext>
            </a:extLst>
          </p:cNvPr>
          <p:cNvCxnSpPr>
            <a:cxnSpLocks/>
          </p:cNvCxnSpPr>
          <p:nvPr/>
        </p:nvCxnSpPr>
        <p:spPr>
          <a:xfrm>
            <a:off x="4157917" y="2954867"/>
            <a:ext cx="3995485" cy="5334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4FC1607-180A-4978-87F2-4F4E7C81D3E5}"/>
              </a:ext>
            </a:extLst>
          </p:cNvPr>
          <p:cNvCxnSpPr>
            <a:cxnSpLocks/>
          </p:cNvCxnSpPr>
          <p:nvPr/>
        </p:nvCxnSpPr>
        <p:spPr>
          <a:xfrm>
            <a:off x="3006344" y="4352330"/>
            <a:ext cx="1320800" cy="73659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088BD0-8AB7-4241-849C-EAA0DBE557F0}"/>
              </a:ext>
            </a:extLst>
          </p:cNvPr>
          <p:cNvCxnSpPr>
            <a:cxnSpLocks/>
          </p:cNvCxnSpPr>
          <p:nvPr/>
        </p:nvCxnSpPr>
        <p:spPr>
          <a:xfrm flipH="1">
            <a:off x="5257800" y="4443463"/>
            <a:ext cx="2472267" cy="59959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CF0878-3371-42D7-965A-51BC09B065F2}"/>
              </a:ext>
            </a:extLst>
          </p:cNvPr>
          <p:cNvSpPr txBox="1"/>
          <p:nvPr/>
        </p:nvSpPr>
        <p:spPr>
          <a:xfrm>
            <a:off x="3929294" y="5116331"/>
            <a:ext cx="4333411" cy="646331"/>
          </a:xfrm>
          <a:prstGeom prst="rect">
            <a:avLst/>
          </a:prstGeom>
          <a:noFill/>
        </p:spPr>
        <p:txBody>
          <a:bodyPr wrap="square" rtlCol="0">
            <a:spAutoFit/>
          </a:bodyPr>
          <a:lstStyle/>
          <a:p>
            <a:r>
              <a:rPr lang="en-US" b="1" dirty="0"/>
              <a:t>Return </a:t>
            </a:r>
            <a:r>
              <a:rPr lang="en-US" b="1" dirty="0" err="1"/>
              <a:t>Response.json</a:t>
            </a:r>
            <a:r>
              <a:rPr lang="en-US" b="1" dirty="0"/>
              <a:t>()</a:t>
            </a:r>
          </a:p>
          <a:p>
            <a:endParaRPr lang="en-US" b="1" dirty="0"/>
          </a:p>
        </p:txBody>
      </p:sp>
      <p:cxnSp>
        <p:nvCxnSpPr>
          <p:cNvPr id="18" name="Straight Arrow Connector 17">
            <a:extLst>
              <a:ext uri="{FF2B5EF4-FFF2-40B4-BE49-F238E27FC236}">
                <a16:creationId xmlns:a16="http://schemas.microsoft.com/office/drawing/2014/main" id="{D78EF14E-FE36-44B0-B79A-B590B012774C}"/>
              </a:ext>
            </a:extLst>
          </p:cNvPr>
          <p:cNvCxnSpPr>
            <a:cxnSpLocks/>
          </p:cNvCxnSpPr>
          <p:nvPr/>
        </p:nvCxnSpPr>
        <p:spPr>
          <a:xfrm>
            <a:off x="4885264" y="5594990"/>
            <a:ext cx="2895602" cy="81851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56155A6-C771-4538-A415-B2F9FA574E7F}"/>
              </a:ext>
            </a:extLst>
          </p:cNvPr>
          <p:cNvSpPr txBox="1"/>
          <p:nvPr/>
        </p:nvSpPr>
        <p:spPr>
          <a:xfrm>
            <a:off x="8262705" y="5835936"/>
            <a:ext cx="2471530" cy="646331"/>
          </a:xfrm>
          <a:prstGeom prst="rect">
            <a:avLst/>
          </a:prstGeom>
          <a:noFill/>
        </p:spPr>
        <p:txBody>
          <a:bodyPr wrap="square" rtlCol="0">
            <a:spAutoFit/>
          </a:bodyPr>
          <a:lstStyle/>
          <a:p>
            <a:r>
              <a:rPr lang="en-US" i="1" dirty="0">
                <a:solidFill>
                  <a:srgbClr val="FF0000"/>
                </a:solidFill>
              </a:rPr>
              <a:t>Data (do anything </a:t>
            </a:r>
            <a:r>
              <a:rPr lang="en-US" i="1" dirty="0" err="1">
                <a:solidFill>
                  <a:srgbClr val="FF0000"/>
                </a:solidFill>
              </a:rPr>
              <a:t>ya</a:t>
            </a:r>
            <a:r>
              <a:rPr lang="en-US" i="1" dirty="0">
                <a:solidFill>
                  <a:srgbClr val="FF0000"/>
                </a:solidFill>
              </a:rPr>
              <a:t> like with this)</a:t>
            </a:r>
            <a:endParaRPr lang="en-US" sz="1400" i="1" dirty="0">
              <a:solidFill>
                <a:srgbClr val="FF0000"/>
              </a:solidFill>
            </a:endParaRPr>
          </a:p>
        </p:txBody>
      </p:sp>
    </p:spTree>
    <p:extLst>
      <p:ext uri="{BB962C8B-B14F-4D97-AF65-F5344CB8AC3E}">
        <p14:creationId xmlns:p14="http://schemas.microsoft.com/office/powerpoint/2010/main" val="4058725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1ECC87-5A40-4A7F-9F50-760870884F83}"/>
              </a:ext>
            </a:extLst>
          </p:cNvPr>
          <p:cNvSpPr/>
          <p:nvPr/>
        </p:nvSpPr>
        <p:spPr>
          <a:xfrm>
            <a:off x="172977" y="156402"/>
            <a:ext cx="1032205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Load JSON Data into JS world.</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EE29621C-9F75-4D2A-B573-38A5F275D941}"/>
              </a:ext>
            </a:extLst>
          </p:cNvPr>
          <p:cNvSpPr txBox="1"/>
          <p:nvPr/>
        </p:nvSpPr>
        <p:spPr>
          <a:xfrm>
            <a:off x="1151467" y="1557867"/>
            <a:ext cx="5537200" cy="3139321"/>
          </a:xfrm>
          <a:prstGeom prst="rect">
            <a:avLst/>
          </a:prstGeom>
          <a:noFill/>
        </p:spPr>
        <p:txBody>
          <a:bodyPr wrap="square" rtlCol="0">
            <a:spAutoFit/>
          </a:bodyPr>
          <a:lstStyle/>
          <a:p>
            <a:r>
              <a:rPr lang="en-US" dirty="0" err="1"/>
              <a:t>url</a:t>
            </a:r>
            <a:r>
              <a:rPr lang="en-US" dirty="0"/>
              <a:t> = ‘</a:t>
            </a:r>
            <a:r>
              <a:rPr lang="en-US" dirty="0" err="1"/>
              <a:t>someJsonFileOnYourPc.json</a:t>
            </a:r>
            <a:r>
              <a:rPr lang="en-US" dirty="0"/>
              <a:t>’;</a:t>
            </a:r>
          </a:p>
          <a:p>
            <a:endParaRPr lang="en-US" dirty="0"/>
          </a:p>
          <a:p>
            <a:endParaRPr lang="en-US" dirty="0"/>
          </a:p>
          <a:p>
            <a:r>
              <a:rPr lang="en-US" dirty="0"/>
              <a:t>fetch(</a:t>
            </a:r>
            <a:r>
              <a:rPr lang="en-US" dirty="0" err="1"/>
              <a:t>url</a:t>
            </a:r>
            <a:r>
              <a:rPr lang="en-US" dirty="0"/>
              <a:t>)</a:t>
            </a:r>
          </a:p>
          <a:p>
            <a:r>
              <a:rPr lang="en-US" dirty="0"/>
              <a:t>	.then(response =&gt; {</a:t>
            </a:r>
          </a:p>
          <a:p>
            <a:r>
              <a:rPr lang="en-US" dirty="0"/>
              <a:t>		if (!</a:t>
            </a:r>
            <a:r>
              <a:rPr lang="en-US" dirty="0" err="1"/>
              <a:t>response.ok</a:t>
            </a:r>
            <a:r>
              <a:rPr lang="en-US" dirty="0"/>
              <a:t>){</a:t>
            </a:r>
          </a:p>
          <a:p>
            <a:r>
              <a:rPr lang="en-US" dirty="0"/>
              <a:t>			return;</a:t>
            </a:r>
          </a:p>
          <a:p>
            <a:r>
              <a:rPr lang="en-US" dirty="0"/>
              <a:t>		}</a:t>
            </a:r>
          </a:p>
          <a:p>
            <a:r>
              <a:rPr lang="en-US" dirty="0"/>
              <a:t>		return </a:t>
            </a:r>
            <a:r>
              <a:rPr lang="en-US" dirty="0" err="1"/>
              <a:t>reponse.json</a:t>
            </a:r>
            <a:r>
              <a:rPr lang="en-US" dirty="0"/>
              <a:t>()</a:t>
            </a:r>
          </a:p>
          <a:p>
            <a:r>
              <a:rPr lang="en-US" dirty="0"/>
              <a:t>	});</a:t>
            </a:r>
          </a:p>
          <a:p>
            <a:r>
              <a:rPr lang="en-US" dirty="0"/>
              <a:t>	.then()</a:t>
            </a:r>
          </a:p>
        </p:txBody>
      </p:sp>
      <p:sp>
        <p:nvSpPr>
          <p:cNvPr id="4" name="TextBox 3">
            <a:extLst>
              <a:ext uri="{FF2B5EF4-FFF2-40B4-BE49-F238E27FC236}">
                <a16:creationId xmlns:a16="http://schemas.microsoft.com/office/drawing/2014/main" id="{1B3A4111-CB28-4F6E-A2A8-E87ADCA6708E}"/>
              </a:ext>
            </a:extLst>
          </p:cNvPr>
          <p:cNvSpPr txBox="1"/>
          <p:nvPr/>
        </p:nvSpPr>
        <p:spPr>
          <a:xfrm>
            <a:off x="6688667" y="3564467"/>
            <a:ext cx="3806367" cy="923330"/>
          </a:xfrm>
          <a:prstGeom prst="rect">
            <a:avLst/>
          </a:prstGeom>
          <a:noFill/>
        </p:spPr>
        <p:txBody>
          <a:bodyPr wrap="square" rtlCol="0">
            <a:spAutoFit/>
          </a:bodyPr>
          <a:lstStyle/>
          <a:p>
            <a:r>
              <a:rPr lang="en-US" dirty="0"/>
              <a:t>According to some folk, this “fetch </a:t>
            </a:r>
            <a:r>
              <a:rPr lang="en-US" dirty="0" err="1"/>
              <a:t>api</a:t>
            </a:r>
            <a:r>
              <a:rPr lang="en-US" dirty="0"/>
              <a:t>” is easier than older </a:t>
            </a:r>
            <a:r>
              <a:rPr lang="en-US" dirty="0" err="1"/>
              <a:t>XMLHttpRequest</a:t>
            </a:r>
            <a:endParaRPr lang="en-US" dirty="0"/>
          </a:p>
        </p:txBody>
      </p:sp>
    </p:spTree>
    <p:extLst>
      <p:ext uri="{BB962C8B-B14F-4D97-AF65-F5344CB8AC3E}">
        <p14:creationId xmlns:p14="http://schemas.microsoft.com/office/powerpoint/2010/main" val="1409447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title"/>
          </p:nvPr>
        </p:nvSpPr>
        <p:spPr/>
        <p:txBody>
          <a:bodyPr/>
          <a:lstStyle/>
          <a:p>
            <a:r>
              <a:rPr lang="en-US" dirty="0"/>
              <a:t>XML	</a:t>
            </a:r>
          </a:p>
        </p:txBody>
      </p:sp>
      <p:sp>
        <p:nvSpPr>
          <p:cNvPr id="5" name="Subtitle 4">
            <a:extLst>
              <a:ext uri="{FF2B5EF4-FFF2-40B4-BE49-F238E27FC236}">
                <a16:creationId xmlns:a16="http://schemas.microsoft.com/office/drawing/2014/main" id="{E51DAFFE-34AE-4311-8FE8-02CE7F20CBD6}"/>
              </a:ext>
            </a:extLst>
          </p:cNvPr>
          <p:cNvSpPr>
            <a:spLocks noGrp="1"/>
          </p:cNvSpPr>
          <p:nvPr>
            <p:ph idx="1"/>
          </p:nvPr>
        </p:nvSpPr>
        <p:spPr/>
        <p:txBody>
          <a:bodyPr/>
          <a:lstStyle/>
          <a:p>
            <a:pPr marL="0" indent="0">
              <a:buNone/>
            </a:pPr>
            <a:r>
              <a:rPr lang="en-US" dirty="0"/>
              <a:t>X Markup Language – Basically Html</a:t>
            </a:r>
          </a:p>
          <a:p>
            <a:pPr marL="0" indent="0">
              <a:buNone/>
            </a:pPr>
            <a:r>
              <a:rPr lang="en-US" dirty="0"/>
              <a:t>&lt;YOUR OWN STUFF&gt;</a:t>
            </a:r>
          </a:p>
        </p:txBody>
      </p:sp>
    </p:spTree>
    <p:extLst>
      <p:ext uri="{BB962C8B-B14F-4D97-AF65-F5344CB8AC3E}">
        <p14:creationId xmlns:p14="http://schemas.microsoft.com/office/powerpoint/2010/main" val="3297104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D0D62C-8C3E-4E31-B63A-97473AA4EDCE}"/>
              </a:ext>
            </a:extLst>
          </p:cNvPr>
          <p:cNvSpPr/>
          <p:nvPr/>
        </p:nvSpPr>
        <p:spPr>
          <a:xfrm>
            <a:off x="4178629" y="376535"/>
            <a:ext cx="23615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Syntax</a:t>
            </a:r>
          </a:p>
        </p:txBody>
      </p:sp>
      <p:sp>
        <p:nvSpPr>
          <p:cNvPr id="5" name="TextBox 4">
            <a:extLst>
              <a:ext uri="{FF2B5EF4-FFF2-40B4-BE49-F238E27FC236}">
                <a16:creationId xmlns:a16="http://schemas.microsoft.com/office/drawing/2014/main" id="{2086219C-EEF1-41B1-90EF-B69786838528}"/>
              </a:ext>
            </a:extLst>
          </p:cNvPr>
          <p:cNvSpPr txBox="1"/>
          <p:nvPr/>
        </p:nvSpPr>
        <p:spPr>
          <a:xfrm>
            <a:off x="1397000" y="2057400"/>
            <a:ext cx="3530600" cy="2585323"/>
          </a:xfrm>
          <a:prstGeom prst="rect">
            <a:avLst/>
          </a:prstGeom>
          <a:noFill/>
        </p:spPr>
        <p:txBody>
          <a:bodyPr wrap="square" rtlCol="0">
            <a:spAutoFit/>
          </a:bodyPr>
          <a:lstStyle/>
          <a:p>
            <a:r>
              <a:rPr lang="en-US" dirty="0"/>
              <a:t>Think of &lt;html&gt; elements but, you aren’t restricted to the ones you already learnt.</a:t>
            </a:r>
          </a:p>
          <a:p>
            <a:endParaRPr lang="en-US" dirty="0"/>
          </a:p>
          <a:p>
            <a:r>
              <a:rPr lang="en-US" dirty="0"/>
              <a:t>&lt;dog&gt;&gt;</a:t>
            </a:r>
          </a:p>
          <a:p>
            <a:r>
              <a:rPr lang="en-US" dirty="0"/>
              <a:t> &lt;cat&gt;&gt;</a:t>
            </a:r>
          </a:p>
          <a:p>
            <a:r>
              <a:rPr lang="en-US" dirty="0"/>
              <a:t>&lt;sprite&gt;&gt;</a:t>
            </a:r>
          </a:p>
          <a:p>
            <a:endParaRPr lang="en-US" dirty="0"/>
          </a:p>
          <a:p>
            <a:r>
              <a:rPr lang="en-US" dirty="0"/>
              <a:t>Are valid xml</a:t>
            </a:r>
          </a:p>
        </p:txBody>
      </p:sp>
    </p:spTree>
    <p:extLst>
      <p:ext uri="{BB962C8B-B14F-4D97-AF65-F5344CB8AC3E}">
        <p14:creationId xmlns:p14="http://schemas.microsoft.com/office/powerpoint/2010/main" val="1755629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AJAX</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Asynchronous JavaScript XML  </a:t>
            </a:r>
          </a:p>
        </p:txBody>
      </p:sp>
    </p:spTree>
    <p:extLst>
      <p:ext uri="{BB962C8B-B14F-4D97-AF65-F5344CB8AC3E}">
        <p14:creationId xmlns:p14="http://schemas.microsoft.com/office/powerpoint/2010/main" val="432075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6C110-7C30-42AE-B62E-54797535C399}"/>
              </a:ext>
            </a:extLst>
          </p:cNvPr>
          <p:cNvSpPr/>
          <p:nvPr/>
        </p:nvSpPr>
        <p:spPr>
          <a:xfrm>
            <a:off x="2624071" y="351135"/>
            <a:ext cx="50811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of Contents</a:t>
            </a:r>
          </a:p>
        </p:txBody>
      </p:sp>
      <p:sp>
        <p:nvSpPr>
          <p:cNvPr id="7" name="TextBox 6">
            <a:extLst>
              <a:ext uri="{FF2B5EF4-FFF2-40B4-BE49-F238E27FC236}">
                <a16:creationId xmlns:a16="http://schemas.microsoft.com/office/drawing/2014/main" id="{4AC3A7E5-4EE1-4110-82C4-AB97EED16AEF}"/>
              </a:ext>
            </a:extLst>
          </p:cNvPr>
          <p:cNvSpPr txBox="1"/>
          <p:nvPr/>
        </p:nvSpPr>
        <p:spPr>
          <a:xfrm>
            <a:off x="1515533" y="2480733"/>
            <a:ext cx="6392334" cy="4524315"/>
          </a:xfrm>
          <a:prstGeom prst="rect">
            <a:avLst/>
          </a:prstGeom>
          <a:noFill/>
        </p:spPr>
        <p:txBody>
          <a:bodyPr wrap="square" rtlCol="0">
            <a:spAutoFit/>
          </a:bodyPr>
          <a:lstStyle/>
          <a:p>
            <a:r>
              <a:rPr lang="en-US" dirty="0"/>
              <a:t>JavaScript, Some kind of Coding language</a:t>
            </a:r>
          </a:p>
          <a:p>
            <a:endParaRPr lang="en-US" dirty="0"/>
          </a:p>
          <a:p>
            <a:r>
              <a:rPr lang="en-US" dirty="0"/>
              <a:t>Each line of code is a sentence.</a:t>
            </a:r>
          </a:p>
          <a:p>
            <a:pPr marL="800100" lvl="1" indent="-342900">
              <a:buFont typeface="+mj-lt"/>
              <a:buAutoNum type="arabicPeriod"/>
            </a:pPr>
            <a:r>
              <a:rPr lang="en-US" dirty="0"/>
              <a:t>Limitations vs Advantages.</a:t>
            </a:r>
          </a:p>
          <a:p>
            <a:pPr marL="800100" lvl="1" indent="-342900">
              <a:buFont typeface="+mj-lt"/>
              <a:buAutoNum type="arabicPeriod"/>
            </a:pPr>
            <a:r>
              <a:rPr lang="en-US" dirty="0"/>
              <a:t>Working with </a:t>
            </a:r>
            <a:r>
              <a:rPr lang="en-US" i="1" dirty="0"/>
              <a:t>`Document`</a:t>
            </a:r>
          </a:p>
          <a:p>
            <a:pPr marL="800100" lvl="1" indent="-342900">
              <a:buFont typeface="+mj-lt"/>
              <a:buAutoNum type="arabicPeriod"/>
            </a:pPr>
            <a:r>
              <a:rPr lang="en-US" dirty="0"/>
              <a:t>Syntax Comparison to Other Languages.</a:t>
            </a:r>
          </a:p>
          <a:p>
            <a:pPr marL="800100" lvl="1" indent="-342900">
              <a:buFont typeface="+mj-lt"/>
              <a:buAutoNum type="arabicPeriod"/>
            </a:pPr>
            <a:r>
              <a:rPr lang="en-US" dirty="0"/>
              <a:t>Variables</a:t>
            </a:r>
          </a:p>
          <a:p>
            <a:pPr marL="800100" lvl="1" indent="-342900">
              <a:buFont typeface="+mj-lt"/>
              <a:buAutoNum type="arabicPeriod"/>
            </a:pPr>
            <a:r>
              <a:rPr lang="en-US" dirty="0"/>
              <a:t>Arrays</a:t>
            </a:r>
          </a:p>
          <a:p>
            <a:pPr marL="800100" lvl="1" indent="-342900">
              <a:buFont typeface="+mj-lt"/>
              <a:buAutoNum type="arabicPeriod"/>
            </a:pPr>
            <a:r>
              <a:rPr lang="en-US" dirty="0"/>
              <a:t>For Loops</a:t>
            </a:r>
          </a:p>
          <a:p>
            <a:pPr marL="800100" lvl="1" indent="-342900">
              <a:buFont typeface="+mj-lt"/>
              <a:buAutoNum type="arabicPeriod"/>
            </a:pPr>
            <a:r>
              <a:rPr lang="en-US" dirty="0"/>
              <a:t>Other Loops</a:t>
            </a:r>
          </a:p>
          <a:p>
            <a:pPr marL="800100" lvl="1" indent="-342900">
              <a:buFont typeface="+mj-lt"/>
              <a:buAutoNum type="arabicPeriod"/>
            </a:pPr>
            <a:r>
              <a:rPr lang="en-US" dirty="0"/>
              <a:t>The OOP approach</a:t>
            </a:r>
          </a:p>
          <a:p>
            <a:pPr marL="800100" lvl="1" indent="-342900">
              <a:buFont typeface="+mj-lt"/>
              <a:buAutoNum type="arabicPeriod"/>
            </a:pPr>
            <a:r>
              <a:rPr lang="en-US" dirty="0"/>
              <a:t>Promises </a:t>
            </a:r>
          </a:p>
          <a:p>
            <a:pPr marL="800100" lvl="1" indent="-342900">
              <a:buFont typeface="+mj-lt"/>
              <a:buAutoNum type="arabicPeriod"/>
            </a:pPr>
            <a:r>
              <a:rPr lang="en-US" dirty="0"/>
              <a:t>Threads</a:t>
            </a:r>
          </a:p>
          <a:p>
            <a:pPr marL="800100" lvl="1" indent="-342900">
              <a:buFont typeface="+mj-lt"/>
              <a:buAutoNum type="arabicPeriod"/>
            </a:pPr>
            <a:r>
              <a:rPr lang="en-US" dirty="0"/>
              <a:t>PWA</a:t>
            </a:r>
          </a:p>
          <a:p>
            <a:pPr marL="800100" lvl="1" indent="-342900">
              <a:buFont typeface="+mj-lt"/>
              <a:buAutoNum type="arabicPeriod"/>
            </a:pPr>
            <a:r>
              <a:rPr lang="en-US" dirty="0"/>
              <a:t>Examples</a:t>
            </a:r>
          </a:p>
          <a:p>
            <a:endParaRPr lang="en-US" dirty="0"/>
          </a:p>
        </p:txBody>
      </p:sp>
    </p:spTree>
    <p:extLst>
      <p:ext uri="{BB962C8B-B14F-4D97-AF65-F5344CB8AC3E}">
        <p14:creationId xmlns:p14="http://schemas.microsoft.com/office/powerpoint/2010/main" val="541403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0AAF6A-32AE-4602-BA40-8AEBA1B8699D}"/>
              </a:ext>
            </a:extLst>
          </p:cNvPr>
          <p:cNvSpPr/>
          <p:nvPr/>
        </p:nvSpPr>
        <p:spPr>
          <a:xfrm>
            <a:off x="3364819" y="351135"/>
            <a:ext cx="32271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Concept</a:t>
            </a:r>
          </a:p>
        </p:txBody>
      </p:sp>
      <p:sp>
        <p:nvSpPr>
          <p:cNvPr id="5" name="TextBox 4">
            <a:extLst>
              <a:ext uri="{FF2B5EF4-FFF2-40B4-BE49-F238E27FC236}">
                <a16:creationId xmlns:a16="http://schemas.microsoft.com/office/drawing/2014/main" id="{8F080AC6-05A6-4EC5-87FB-149659A252B9}"/>
              </a:ext>
            </a:extLst>
          </p:cNvPr>
          <p:cNvSpPr txBox="1"/>
          <p:nvPr/>
        </p:nvSpPr>
        <p:spPr>
          <a:xfrm>
            <a:off x="719667" y="1361870"/>
            <a:ext cx="2887134" cy="1754326"/>
          </a:xfrm>
          <a:prstGeom prst="rect">
            <a:avLst/>
          </a:prstGeom>
          <a:noFill/>
        </p:spPr>
        <p:txBody>
          <a:bodyPr wrap="square" rtlCol="0">
            <a:spAutoFit/>
          </a:bodyPr>
          <a:lstStyle/>
          <a:p>
            <a:endParaRPr lang="en-US" dirty="0"/>
          </a:p>
          <a:p>
            <a:r>
              <a:rPr lang="en-US" dirty="0"/>
              <a:t>Without refreshing the webpage, this can call another file and send data to this file. Retrieve data too if need be.</a:t>
            </a:r>
          </a:p>
        </p:txBody>
      </p:sp>
      <p:sp>
        <p:nvSpPr>
          <p:cNvPr id="6" name="TextBox 5">
            <a:extLst>
              <a:ext uri="{FF2B5EF4-FFF2-40B4-BE49-F238E27FC236}">
                <a16:creationId xmlns:a16="http://schemas.microsoft.com/office/drawing/2014/main" id="{CCAFBE24-36C8-4CB6-AD58-441CF01F83CB}"/>
              </a:ext>
            </a:extLst>
          </p:cNvPr>
          <p:cNvSpPr txBox="1"/>
          <p:nvPr/>
        </p:nvSpPr>
        <p:spPr>
          <a:xfrm>
            <a:off x="6265333" y="2192867"/>
            <a:ext cx="3149600" cy="646331"/>
          </a:xfrm>
          <a:prstGeom prst="rect">
            <a:avLst/>
          </a:prstGeom>
          <a:noFill/>
        </p:spPr>
        <p:txBody>
          <a:bodyPr wrap="square" rtlCol="0">
            <a:spAutoFit/>
          </a:bodyPr>
          <a:lstStyle/>
          <a:p>
            <a:r>
              <a:rPr lang="en-US" dirty="0"/>
              <a:t>There is a POST and a GET ajax request</a:t>
            </a:r>
          </a:p>
        </p:txBody>
      </p:sp>
      <p:sp>
        <p:nvSpPr>
          <p:cNvPr id="7" name="TextBox 6">
            <a:extLst>
              <a:ext uri="{FF2B5EF4-FFF2-40B4-BE49-F238E27FC236}">
                <a16:creationId xmlns:a16="http://schemas.microsoft.com/office/drawing/2014/main" id="{D7F35F5E-6D7D-4BA8-9C38-5C5617042F04}"/>
              </a:ext>
            </a:extLst>
          </p:cNvPr>
          <p:cNvSpPr txBox="1"/>
          <p:nvPr/>
        </p:nvSpPr>
        <p:spPr>
          <a:xfrm>
            <a:off x="7730067" y="3283003"/>
            <a:ext cx="3843867" cy="1477328"/>
          </a:xfrm>
          <a:prstGeom prst="rect">
            <a:avLst/>
          </a:prstGeom>
          <a:noFill/>
        </p:spPr>
        <p:txBody>
          <a:bodyPr wrap="square" rtlCol="0">
            <a:spAutoFit/>
          </a:bodyPr>
          <a:lstStyle/>
          <a:p>
            <a:r>
              <a:rPr lang="en-US" dirty="0"/>
              <a:t>POST is used to Save changes, for example when you make a YouTube comment, you don’t want the YouTube video to restart.</a:t>
            </a:r>
          </a:p>
        </p:txBody>
      </p:sp>
      <p:sp>
        <p:nvSpPr>
          <p:cNvPr id="8" name="TextBox 7">
            <a:extLst>
              <a:ext uri="{FF2B5EF4-FFF2-40B4-BE49-F238E27FC236}">
                <a16:creationId xmlns:a16="http://schemas.microsoft.com/office/drawing/2014/main" id="{97950072-AFDC-47A6-8112-DA338DC508FD}"/>
              </a:ext>
            </a:extLst>
          </p:cNvPr>
          <p:cNvSpPr txBox="1"/>
          <p:nvPr/>
        </p:nvSpPr>
        <p:spPr>
          <a:xfrm>
            <a:off x="5096933" y="4924274"/>
            <a:ext cx="2743200" cy="1754326"/>
          </a:xfrm>
          <a:prstGeom prst="rect">
            <a:avLst/>
          </a:prstGeom>
          <a:noFill/>
        </p:spPr>
        <p:txBody>
          <a:bodyPr wrap="square" rtlCol="0">
            <a:spAutoFit/>
          </a:bodyPr>
          <a:lstStyle/>
          <a:p>
            <a:r>
              <a:rPr lang="en-US" dirty="0"/>
              <a:t>The GET ajax request also makes sense if you made PHP classes and want to quickly extract data in XML or JSON format.</a:t>
            </a:r>
          </a:p>
        </p:txBody>
      </p:sp>
    </p:spTree>
    <p:extLst>
      <p:ext uri="{BB962C8B-B14F-4D97-AF65-F5344CB8AC3E}">
        <p14:creationId xmlns:p14="http://schemas.microsoft.com/office/powerpoint/2010/main" val="3590380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D292-E254-47C0-BD3A-A49CEACBABBF}"/>
              </a:ext>
            </a:extLst>
          </p:cNvPr>
          <p:cNvSpPr/>
          <p:nvPr/>
        </p:nvSpPr>
        <p:spPr>
          <a:xfrm>
            <a:off x="2151650" y="177953"/>
            <a:ext cx="439735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AJAX with JS</a:t>
            </a:r>
          </a:p>
        </p:txBody>
      </p:sp>
      <p:sp>
        <p:nvSpPr>
          <p:cNvPr id="3" name="TextBox 2">
            <a:extLst>
              <a:ext uri="{FF2B5EF4-FFF2-40B4-BE49-F238E27FC236}">
                <a16:creationId xmlns:a16="http://schemas.microsoft.com/office/drawing/2014/main" id="{89DB5A8A-5EE6-4389-A989-EC8B18715951}"/>
              </a:ext>
            </a:extLst>
          </p:cNvPr>
          <p:cNvSpPr txBox="1"/>
          <p:nvPr/>
        </p:nvSpPr>
        <p:spPr>
          <a:xfrm>
            <a:off x="1524000" y="1754909"/>
            <a:ext cx="8054109" cy="4247317"/>
          </a:xfrm>
          <a:prstGeom prst="rect">
            <a:avLst/>
          </a:prstGeom>
          <a:noFill/>
        </p:spPr>
        <p:txBody>
          <a:bodyPr wrap="square" rtlCol="0">
            <a:spAutoFit/>
          </a:bodyPr>
          <a:lstStyle/>
          <a:p>
            <a:r>
              <a:rPr lang="en-US" sz="900" b="0" dirty="0">
                <a:effectLst/>
                <a:latin typeface="Consolas" panose="020B0609020204030204" pitchFamily="49" charset="0"/>
              </a:rPr>
              <a:t> const </a:t>
            </a:r>
            <a:r>
              <a:rPr lang="en-US" sz="900" b="0" dirty="0" err="1">
                <a:effectLst/>
                <a:latin typeface="Consolas" panose="020B0609020204030204" pitchFamily="49" charset="0"/>
              </a:rPr>
              <a:t>xhr</a:t>
            </a:r>
            <a:r>
              <a:rPr lang="en-US" sz="900" b="0" dirty="0">
                <a:effectLst/>
                <a:latin typeface="Consolas" panose="020B0609020204030204" pitchFamily="49" charset="0"/>
              </a:rPr>
              <a:t> = new </a:t>
            </a:r>
            <a:r>
              <a:rPr lang="en-US" sz="900" b="0" dirty="0" err="1">
                <a:effectLst/>
                <a:latin typeface="Consolas" panose="020B0609020204030204" pitchFamily="49" charset="0"/>
              </a:rPr>
              <a:t>XMLHttpRequest</a:t>
            </a:r>
            <a:r>
              <a:rPr lang="en-US" sz="900" b="0" dirty="0">
                <a:effectLst/>
                <a:latin typeface="Consolas" panose="020B0609020204030204" pitchFamily="49" charset="0"/>
              </a:rPr>
              <a:t>();</a:t>
            </a:r>
          </a:p>
          <a:p>
            <a:r>
              <a:rPr lang="en-US" sz="900" b="0" dirty="0">
                <a:effectLst/>
                <a:latin typeface="Consolas" panose="020B0609020204030204" pitchFamily="49" charset="0"/>
              </a:rPr>
              <a:t>            </a:t>
            </a:r>
            <a:r>
              <a:rPr lang="en-US" sz="900" b="0" dirty="0" err="1">
                <a:effectLst/>
                <a:latin typeface="Consolas" panose="020B0609020204030204" pitchFamily="49" charset="0"/>
              </a:rPr>
              <a:t>xhr.open</a:t>
            </a:r>
            <a:r>
              <a:rPr lang="en-US" sz="900" b="0" dirty="0">
                <a:effectLst/>
                <a:latin typeface="Consolas" panose="020B0609020204030204" pitchFamily="49" charset="0"/>
              </a:rPr>
              <a:t>("POST", "./</a:t>
            </a:r>
            <a:r>
              <a:rPr lang="en-US" sz="900" b="0" dirty="0" err="1">
                <a:effectLst/>
                <a:latin typeface="Consolas" panose="020B0609020204030204" pitchFamily="49" charset="0"/>
              </a:rPr>
              <a:t>index.php</a:t>
            </a:r>
            <a:r>
              <a:rPr lang="en-US" sz="900" b="0" dirty="0">
                <a:effectLst/>
                <a:latin typeface="Consolas" panose="020B0609020204030204" pitchFamily="49" charset="0"/>
              </a:rPr>
              <a:t>", true);</a:t>
            </a:r>
          </a:p>
          <a:p>
            <a:r>
              <a:rPr lang="en-US" sz="900" b="0" dirty="0">
                <a:effectLst/>
                <a:latin typeface="Consolas" panose="020B0609020204030204" pitchFamily="49" charset="0"/>
              </a:rPr>
              <a:t>            </a:t>
            </a:r>
            <a:r>
              <a:rPr lang="en-US" sz="900" b="0" dirty="0" err="1">
                <a:effectLst/>
                <a:latin typeface="Consolas" panose="020B0609020204030204" pitchFamily="49" charset="0"/>
              </a:rPr>
              <a:t>xhr.setRequestHeader</a:t>
            </a:r>
            <a:r>
              <a:rPr lang="en-US" sz="900" b="0" dirty="0">
                <a:effectLst/>
                <a:latin typeface="Consolas" panose="020B0609020204030204" pitchFamily="49" charset="0"/>
              </a:rPr>
              <a:t>("Content-Type", "application/json");</a:t>
            </a:r>
          </a:p>
          <a:p>
            <a:br>
              <a:rPr lang="en-US" sz="900" b="0" dirty="0">
                <a:effectLst/>
                <a:latin typeface="Consolas" panose="020B0609020204030204" pitchFamily="49" charset="0"/>
              </a:rPr>
            </a:br>
            <a:r>
              <a:rPr lang="en-US" sz="900" b="0" dirty="0">
                <a:effectLst/>
                <a:latin typeface="Consolas" panose="020B0609020204030204" pitchFamily="49" charset="0"/>
              </a:rPr>
              <a:t>            const data = {</a:t>
            </a:r>
          </a:p>
          <a:p>
            <a:r>
              <a:rPr lang="en-US" sz="900" b="0" dirty="0">
                <a:effectLst/>
                <a:latin typeface="Consolas" panose="020B0609020204030204" pitchFamily="49" charset="0"/>
              </a:rPr>
              <a:t>                command: "save",</a:t>
            </a:r>
          </a:p>
          <a:p>
            <a:r>
              <a:rPr lang="en-US" sz="900" b="0" dirty="0">
                <a:effectLst/>
                <a:latin typeface="Consolas" panose="020B0609020204030204" pitchFamily="49" charset="0"/>
              </a:rPr>
              <a:t>                filename: $</a:t>
            </a:r>
            <a:r>
              <a:rPr lang="en-US" sz="900" b="0" dirty="0" err="1">
                <a:effectLst/>
                <a:latin typeface="Consolas" panose="020B0609020204030204" pitchFamily="49" charset="0"/>
              </a:rPr>
              <a:t>file_name</a:t>
            </a:r>
            <a:r>
              <a:rPr lang="en-US" sz="900" b="0" dirty="0">
                <a:effectLst/>
                <a:latin typeface="Consolas" panose="020B0609020204030204" pitchFamily="49" charset="0"/>
              </a:rPr>
              <a:t>, // Replace $</a:t>
            </a:r>
            <a:r>
              <a:rPr lang="en-US" sz="900" b="0" dirty="0" err="1">
                <a:effectLst/>
                <a:latin typeface="Consolas" panose="020B0609020204030204" pitchFamily="49" charset="0"/>
              </a:rPr>
              <a:t>file_name</a:t>
            </a:r>
            <a:r>
              <a:rPr lang="en-US" sz="900" b="0" dirty="0">
                <a:effectLst/>
                <a:latin typeface="Consolas" panose="020B0609020204030204" pitchFamily="49" charset="0"/>
              </a:rPr>
              <a:t> with the appropriate variable</a:t>
            </a:r>
          </a:p>
          <a:p>
            <a:r>
              <a:rPr lang="en-US" sz="900" b="0" dirty="0">
                <a:effectLst/>
                <a:latin typeface="Consolas" panose="020B0609020204030204" pitchFamily="49" charset="0"/>
              </a:rPr>
              <a:t>                data: $</a:t>
            </a:r>
            <a:r>
              <a:rPr lang="en-US" sz="900" b="0" dirty="0" err="1">
                <a:effectLst/>
                <a:latin typeface="Consolas" panose="020B0609020204030204" pitchFamily="49" charset="0"/>
              </a:rPr>
              <a:t>content.innerHTML</a:t>
            </a:r>
            <a:r>
              <a:rPr lang="en-US" sz="900" b="0" dirty="0">
                <a:effectLst/>
                <a:latin typeface="Consolas" panose="020B0609020204030204" pitchFamily="49" charset="0"/>
              </a:rPr>
              <a:t> // Replace $content with the appropriate DOM element</a:t>
            </a:r>
          </a:p>
          <a:p>
            <a:r>
              <a:rPr lang="en-US" sz="900" b="0" dirty="0">
                <a:effectLst/>
                <a:latin typeface="Consolas" panose="020B0609020204030204" pitchFamily="49" charset="0"/>
              </a:rPr>
              <a:t>            };</a:t>
            </a:r>
          </a:p>
          <a:p>
            <a:br>
              <a:rPr lang="en-US" sz="900" b="0" dirty="0">
                <a:effectLst/>
                <a:latin typeface="Consolas" panose="020B0609020204030204" pitchFamily="49" charset="0"/>
              </a:rPr>
            </a:br>
            <a:r>
              <a:rPr lang="en-US" sz="900" b="0" dirty="0">
                <a:effectLst/>
                <a:latin typeface="Consolas" panose="020B0609020204030204" pitchFamily="49" charset="0"/>
              </a:rPr>
              <a:t>            </a:t>
            </a:r>
            <a:r>
              <a:rPr lang="en-US" sz="900" b="0" dirty="0" err="1">
                <a:effectLst/>
                <a:latin typeface="Consolas" panose="020B0609020204030204" pitchFamily="49" charset="0"/>
              </a:rPr>
              <a:t>xhr.onreadystatechange</a:t>
            </a:r>
            <a:r>
              <a:rPr lang="en-US" sz="900" b="0" dirty="0">
                <a:effectLst/>
                <a:latin typeface="Consolas" panose="020B0609020204030204" pitchFamily="49" charset="0"/>
              </a:rPr>
              <a:t> = function () {</a:t>
            </a:r>
          </a:p>
          <a:p>
            <a:r>
              <a:rPr lang="en-US" sz="900" b="0" dirty="0">
                <a:effectLst/>
                <a:latin typeface="Consolas" panose="020B0609020204030204" pitchFamily="49" charset="0"/>
              </a:rPr>
              <a:t>                if (</a:t>
            </a:r>
            <a:r>
              <a:rPr lang="en-US" sz="900" b="0" dirty="0" err="1">
                <a:effectLst/>
                <a:latin typeface="Consolas" panose="020B0609020204030204" pitchFamily="49" charset="0"/>
              </a:rPr>
              <a:t>xhr.readyState</a:t>
            </a:r>
            <a:r>
              <a:rPr lang="en-US" sz="900" b="0" dirty="0">
                <a:effectLst/>
                <a:latin typeface="Consolas" panose="020B0609020204030204" pitchFamily="49" charset="0"/>
              </a:rPr>
              <a:t> === </a:t>
            </a:r>
            <a:r>
              <a:rPr lang="en-US" sz="900" b="0" dirty="0" err="1">
                <a:effectLst/>
                <a:latin typeface="Consolas" panose="020B0609020204030204" pitchFamily="49" charset="0"/>
              </a:rPr>
              <a:t>XMLHttpRequest.DONE</a:t>
            </a:r>
            <a:r>
              <a:rPr lang="en-US" sz="900" b="0" dirty="0">
                <a:effectLst/>
                <a:latin typeface="Consolas" panose="020B0609020204030204" pitchFamily="49" charset="0"/>
              </a:rPr>
              <a:t>) {</a:t>
            </a:r>
          </a:p>
          <a:p>
            <a:r>
              <a:rPr lang="en-US" sz="900" b="0" dirty="0">
                <a:effectLst/>
                <a:latin typeface="Consolas" panose="020B0609020204030204" pitchFamily="49" charset="0"/>
              </a:rPr>
              <a:t>                    if (</a:t>
            </a:r>
            <a:r>
              <a:rPr lang="en-US" sz="900" b="0" dirty="0" err="1">
                <a:effectLst/>
                <a:latin typeface="Consolas" panose="020B0609020204030204" pitchFamily="49" charset="0"/>
              </a:rPr>
              <a:t>xhr.status</a:t>
            </a:r>
            <a:r>
              <a:rPr lang="en-US" sz="900" b="0" dirty="0">
                <a:effectLst/>
                <a:latin typeface="Consolas" panose="020B0609020204030204" pitchFamily="49" charset="0"/>
              </a:rPr>
              <a:t> === 200) {</a:t>
            </a:r>
          </a:p>
          <a:p>
            <a:r>
              <a:rPr lang="en-US" sz="900" b="0" dirty="0">
                <a:effectLst/>
                <a:latin typeface="Consolas" panose="020B0609020204030204" pitchFamily="49" charset="0"/>
              </a:rPr>
              <a:t>                        console.log("response", </a:t>
            </a:r>
            <a:r>
              <a:rPr lang="en-US" sz="900" b="0" dirty="0" err="1">
                <a:effectLst/>
                <a:latin typeface="Consolas" panose="020B0609020204030204" pitchFamily="49" charset="0"/>
              </a:rPr>
              <a:t>xhr.responseText</a:t>
            </a:r>
            <a:r>
              <a:rPr lang="en-US" sz="900" b="0" dirty="0">
                <a:effectLst/>
                <a:latin typeface="Consolas" panose="020B0609020204030204" pitchFamily="49" charset="0"/>
              </a:rPr>
              <a:t>);</a:t>
            </a:r>
          </a:p>
          <a:p>
            <a:r>
              <a:rPr lang="en-US" sz="900" b="0" dirty="0">
                <a:effectLst/>
                <a:latin typeface="Consolas" panose="020B0609020204030204" pitchFamily="49" charset="0"/>
              </a:rPr>
              <a:t>                        </a:t>
            </a:r>
            <a:r>
              <a:rPr lang="en-US" sz="900" b="0" dirty="0" err="1">
                <a:effectLst/>
                <a:latin typeface="Consolas" panose="020B0609020204030204" pitchFamily="49" charset="0"/>
              </a:rPr>
              <a:t>document.getElementById</a:t>
            </a:r>
            <a:r>
              <a:rPr lang="en-US" sz="900" b="0" dirty="0">
                <a:effectLst/>
                <a:latin typeface="Consolas" panose="020B0609020204030204" pitchFamily="49" charset="0"/>
              </a:rPr>
              <a:t>("</a:t>
            </a:r>
            <a:r>
              <a:rPr lang="en-US" sz="900" b="0" dirty="0" err="1">
                <a:effectLst/>
                <a:latin typeface="Consolas" panose="020B0609020204030204" pitchFamily="49" charset="0"/>
              </a:rPr>
              <a:t>btn</a:t>
            </a:r>
            <a:r>
              <a:rPr lang="en-US" sz="900" b="0" dirty="0">
                <a:effectLst/>
                <a:latin typeface="Consolas" panose="020B0609020204030204" pitchFamily="49" charset="0"/>
              </a:rPr>
              <a:t>__open").click();</a:t>
            </a:r>
          </a:p>
          <a:p>
            <a:r>
              <a:rPr lang="en-US" sz="900" b="0" dirty="0">
                <a:effectLst/>
                <a:latin typeface="Consolas" panose="020B0609020204030204" pitchFamily="49" charset="0"/>
              </a:rPr>
              <a:t>                        alert(“Ajax is running");</a:t>
            </a:r>
          </a:p>
          <a:p>
            <a:r>
              <a:rPr lang="en-US" sz="900" b="0" dirty="0">
                <a:effectLst/>
                <a:latin typeface="Consolas" panose="020B0609020204030204" pitchFamily="49" charset="0"/>
              </a:rPr>
              <a:t>                    } else {</a:t>
            </a:r>
          </a:p>
          <a:p>
            <a:r>
              <a:rPr lang="en-US" sz="900" b="0" dirty="0">
                <a:effectLst/>
                <a:latin typeface="Consolas" panose="020B0609020204030204" pitchFamily="49" charset="0"/>
              </a:rPr>
              <a:t>                        </a:t>
            </a:r>
            <a:r>
              <a:rPr lang="en-US" sz="900" b="0" dirty="0" err="1">
                <a:effectLst/>
                <a:latin typeface="Consolas" panose="020B0609020204030204" pitchFamily="49" charset="0"/>
              </a:rPr>
              <a:t>console.error</a:t>
            </a:r>
            <a:r>
              <a:rPr lang="en-US" sz="900" b="0" dirty="0">
                <a:effectLst/>
                <a:latin typeface="Consolas" panose="020B0609020204030204" pitchFamily="49" charset="0"/>
              </a:rPr>
              <a:t>(`Error: ${</a:t>
            </a:r>
            <a:r>
              <a:rPr lang="en-US" sz="900" b="0" dirty="0" err="1">
                <a:effectLst/>
                <a:latin typeface="Consolas" panose="020B0609020204030204" pitchFamily="49" charset="0"/>
              </a:rPr>
              <a:t>xhr.status</a:t>
            </a:r>
            <a:r>
              <a:rPr lang="en-US" sz="900" b="0" dirty="0">
                <a:effectLst/>
                <a:latin typeface="Consolas" panose="020B0609020204030204" pitchFamily="49" charset="0"/>
              </a:rPr>
              <a:t>} ${</a:t>
            </a:r>
            <a:r>
              <a:rPr lang="en-US" sz="900" b="0" dirty="0" err="1">
                <a:effectLst/>
                <a:latin typeface="Consolas" panose="020B0609020204030204" pitchFamily="49" charset="0"/>
              </a:rPr>
              <a:t>xhr.statusText</a:t>
            </a:r>
            <a:r>
              <a:rPr lang="en-US" sz="900" b="0" dirty="0">
                <a:effectLst/>
                <a:latin typeface="Consolas" panose="020B0609020204030204" pitchFamily="49" charset="0"/>
              </a:rPr>
              <a:t>}`);</a:t>
            </a:r>
          </a:p>
          <a:p>
            <a:r>
              <a:rPr lang="en-US" sz="900" b="0" dirty="0">
                <a:effectLst/>
                <a:latin typeface="Consolas" panose="020B0609020204030204" pitchFamily="49" charset="0"/>
              </a:rPr>
              <a:t>                    }</a:t>
            </a:r>
          </a:p>
          <a:p>
            <a:r>
              <a:rPr lang="en-US" sz="900" b="0" dirty="0">
                <a:effectLst/>
                <a:latin typeface="Consolas" panose="020B0609020204030204" pitchFamily="49" charset="0"/>
              </a:rPr>
              <a:t>                }</a:t>
            </a:r>
          </a:p>
          <a:p>
            <a:r>
              <a:rPr lang="en-US" sz="900" b="0" dirty="0">
                <a:effectLst/>
                <a:latin typeface="Consolas" panose="020B0609020204030204" pitchFamily="49" charset="0"/>
              </a:rPr>
              <a:t>            };</a:t>
            </a:r>
          </a:p>
          <a:p>
            <a:br>
              <a:rPr lang="en-US" sz="900" b="0" dirty="0">
                <a:effectLst/>
                <a:latin typeface="Consolas" panose="020B0609020204030204" pitchFamily="49" charset="0"/>
              </a:rPr>
            </a:br>
            <a:r>
              <a:rPr lang="en-US" sz="900" b="0" dirty="0">
                <a:effectLst/>
                <a:latin typeface="Consolas" panose="020B0609020204030204" pitchFamily="49" charset="0"/>
              </a:rPr>
              <a:t>            </a:t>
            </a:r>
            <a:r>
              <a:rPr lang="en-US" sz="900" b="0" dirty="0" err="1">
                <a:effectLst/>
                <a:latin typeface="Consolas" panose="020B0609020204030204" pitchFamily="49" charset="0"/>
              </a:rPr>
              <a:t>xhr.onerror</a:t>
            </a:r>
            <a:r>
              <a:rPr lang="en-US" sz="900" b="0" dirty="0">
                <a:effectLst/>
                <a:latin typeface="Consolas" panose="020B0609020204030204" pitchFamily="49" charset="0"/>
              </a:rPr>
              <a:t> = function () {</a:t>
            </a:r>
          </a:p>
          <a:p>
            <a:r>
              <a:rPr lang="en-US" sz="900" b="0" dirty="0">
                <a:effectLst/>
                <a:latin typeface="Consolas" panose="020B0609020204030204" pitchFamily="49" charset="0"/>
              </a:rPr>
              <a:t>                </a:t>
            </a:r>
            <a:r>
              <a:rPr lang="en-US" sz="900" b="0" dirty="0" err="1">
                <a:effectLst/>
                <a:latin typeface="Consolas" panose="020B0609020204030204" pitchFamily="49" charset="0"/>
              </a:rPr>
              <a:t>console.error</a:t>
            </a:r>
            <a:r>
              <a:rPr lang="en-US" sz="900" b="0" dirty="0">
                <a:effectLst/>
                <a:latin typeface="Consolas" panose="020B0609020204030204" pitchFamily="49" charset="0"/>
              </a:rPr>
              <a:t>("Request failed");</a:t>
            </a:r>
          </a:p>
          <a:p>
            <a:r>
              <a:rPr lang="en-US" sz="900" b="0" dirty="0">
                <a:effectLst/>
                <a:latin typeface="Consolas" panose="020B0609020204030204" pitchFamily="49" charset="0"/>
              </a:rPr>
              <a:t>            };</a:t>
            </a:r>
          </a:p>
          <a:p>
            <a:br>
              <a:rPr lang="en-US" sz="900" b="0" dirty="0">
                <a:effectLst/>
                <a:latin typeface="Consolas" panose="020B0609020204030204" pitchFamily="49" charset="0"/>
              </a:rPr>
            </a:br>
            <a:r>
              <a:rPr lang="en-US" sz="900" b="0" dirty="0">
                <a:effectLst/>
                <a:latin typeface="Consolas" panose="020B0609020204030204" pitchFamily="49" charset="0"/>
              </a:rPr>
              <a:t>            </a:t>
            </a:r>
            <a:r>
              <a:rPr lang="en-US" sz="900" b="0" dirty="0" err="1">
                <a:effectLst/>
                <a:latin typeface="Consolas" panose="020B0609020204030204" pitchFamily="49" charset="0"/>
              </a:rPr>
              <a:t>xhr.send</a:t>
            </a:r>
            <a:r>
              <a:rPr lang="en-US" sz="900" b="0" dirty="0">
                <a:effectLst/>
                <a:latin typeface="Consolas" panose="020B0609020204030204" pitchFamily="49" charset="0"/>
              </a:rPr>
              <a:t>(</a:t>
            </a:r>
            <a:r>
              <a:rPr lang="en-US" sz="900" b="0" dirty="0" err="1">
                <a:effectLst/>
                <a:latin typeface="Consolas" panose="020B0609020204030204" pitchFamily="49" charset="0"/>
              </a:rPr>
              <a:t>JSON.stringify</a:t>
            </a:r>
            <a:r>
              <a:rPr lang="en-US" sz="900" b="0" dirty="0">
                <a:effectLst/>
                <a:latin typeface="Consolas" panose="020B0609020204030204" pitchFamily="49" charset="0"/>
              </a:rPr>
              <a:t>(data));</a:t>
            </a:r>
          </a:p>
          <a:p>
            <a:br>
              <a:rPr lang="en-US" sz="900" b="0" dirty="0">
                <a:effectLst/>
                <a:latin typeface="Consolas" panose="020B0609020204030204" pitchFamily="49" charset="0"/>
              </a:rPr>
            </a:br>
            <a:endParaRPr lang="en-US" sz="900" b="0" dirty="0">
              <a:effectLst/>
              <a:latin typeface="Consolas" panose="020B0609020204030204" pitchFamily="49" charset="0"/>
            </a:endParaRPr>
          </a:p>
        </p:txBody>
      </p:sp>
    </p:spTree>
    <p:extLst>
      <p:ext uri="{BB962C8B-B14F-4D97-AF65-F5344CB8AC3E}">
        <p14:creationId xmlns:p14="http://schemas.microsoft.com/office/powerpoint/2010/main" val="1583294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D292-E254-47C0-BD3A-A49CEACBABBF}"/>
              </a:ext>
            </a:extLst>
          </p:cNvPr>
          <p:cNvSpPr/>
          <p:nvPr/>
        </p:nvSpPr>
        <p:spPr>
          <a:xfrm>
            <a:off x="2022609" y="177953"/>
            <a:ext cx="465544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AJAX with JQ</a:t>
            </a:r>
          </a:p>
        </p:txBody>
      </p:sp>
      <p:sp>
        <p:nvSpPr>
          <p:cNvPr id="4" name="TextBox 3">
            <a:extLst>
              <a:ext uri="{FF2B5EF4-FFF2-40B4-BE49-F238E27FC236}">
                <a16:creationId xmlns:a16="http://schemas.microsoft.com/office/drawing/2014/main" id="{C775DCDA-33A2-423E-A0D4-755F06456668}"/>
              </a:ext>
            </a:extLst>
          </p:cNvPr>
          <p:cNvSpPr txBox="1"/>
          <p:nvPr/>
        </p:nvSpPr>
        <p:spPr>
          <a:xfrm>
            <a:off x="1574799" y="2056936"/>
            <a:ext cx="5960533" cy="4524315"/>
          </a:xfrm>
          <a:prstGeom prst="rect">
            <a:avLst/>
          </a:prstGeom>
          <a:noFill/>
        </p:spPr>
        <p:txBody>
          <a:bodyPr wrap="square" rtlCol="0">
            <a:spAutoFit/>
          </a:bodyPr>
          <a:lstStyle/>
          <a:p>
            <a:r>
              <a:rPr lang="en-US" dirty="0"/>
              <a:t>Ajax.({</a:t>
            </a:r>
          </a:p>
          <a:p>
            <a:r>
              <a:rPr lang="en-US" dirty="0"/>
              <a:t>	“</a:t>
            </a:r>
            <a:r>
              <a:rPr lang="en-US" dirty="0" err="1"/>
              <a:t>url</a:t>
            </a:r>
            <a:r>
              <a:rPr lang="en-US" dirty="0"/>
              <a:t>” : “./</a:t>
            </a:r>
            <a:r>
              <a:rPr lang="en-US" dirty="0" err="1"/>
              <a:t>ajax.handler.php</a:t>
            </a:r>
            <a:r>
              <a:rPr lang="en-US" dirty="0"/>
              <a:t>”,</a:t>
            </a:r>
          </a:p>
          <a:p>
            <a:r>
              <a:rPr lang="en-US" dirty="0"/>
              <a:t>	“method” : “POST”,</a:t>
            </a:r>
          </a:p>
          <a:p>
            <a:r>
              <a:rPr lang="en-US" dirty="0"/>
              <a:t>	“</a:t>
            </a:r>
            <a:r>
              <a:rPr lang="en-US" dirty="0">
                <a:solidFill>
                  <a:srgbClr val="00642D"/>
                </a:solidFill>
              </a:rPr>
              <a:t>data</a:t>
            </a:r>
            <a:r>
              <a:rPr lang="en-US" dirty="0"/>
              <a:t>” : {</a:t>
            </a:r>
          </a:p>
          <a:p>
            <a:r>
              <a:rPr lang="en-US" dirty="0"/>
              <a:t>			“</a:t>
            </a:r>
            <a:r>
              <a:rPr lang="en-US" dirty="0" err="1"/>
              <a:t>first_name</a:t>
            </a:r>
            <a:r>
              <a:rPr lang="en-US" dirty="0"/>
              <a:t>” : $(“.</a:t>
            </a:r>
            <a:r>
              <a:rPr lang="en-US" dirty="0" err="1"/>
              <a:t>first_name</a:t>
            </a:r>
            <a:r>
              <a:rPr lang="en-US" dirty="0"/>
              <a:t>”).value();</a:t>
            </a:r>
          </a:p>
          <a:p>
            <a:r>
              <a:rPr lang="en-US" dirty="0"/>
              <a:t>		},</a:t>
            </a:r>
          </a:p>
          <a:p>
            <a:r>
              <a:rPr lang="en-US" dirty="0"/>
              <a:t>	“success” : (</a:t>
            </a:r>
            <a:r>
              <a:rPr lang="en-US" dirty="0">
                <a:solidFill>
                  <a:srgbClr val="002060"/>
                </a:solidFill>
              </a:rPr>
              <a:t>response</a:t>
            </a:r>
            <a:r>
              <a:rPr lang="en-US" dirty="0"/>
              <a:t>) =&gt; {</a:t>
            </a:r>
          </a:p>
          <a:p>
            <a:r>
              <a:rPr lang="en-US" dirty="0"/>
              <a:t>		console.log(</a:t>
            </a:r>
            <a:r>
              <a:rPr lang="en-US" dirty="0">
                <a:solidFill>
                  <a:srgbClr val="002060"/>
                </a:solidFill>
              </a:rPr>
              <a:t>response</a:t>
            </a:r>
            <a:r>
              <a:rPr lang="en-US" dirty="0"/>
              <a:t>)	</a:t>
            </a:r>
          </a:p>
          <a:p>
            <a:r>
              <a:rPr lang="en-US" dirty="0"/>
              <a:t>	},</a:t>
            </a:r>
          </a:p>
          <a:p>
            <a:endParaRPr lang="en-US" dirty="0"/>
          </a:p>
          <a:p>
            <a:endParaRPr lang="en-US" dirty="0"/>
          </a:p>
          <a:p>
            <a:endParaRPr lang="en-US" dirty="0"/>
          </a:p>
          <a:p>
            <a:r>
              <a:rPr lang="en-US" dirty="0"/>
              <a:t>	“error” : (</a:t>
            </a:r>
            <a:r>
              <a:rPr lang="en-US" dirty="0" err="1"/>
              <a:t>jqXHR</a:t>
            </a:r>
            <a:r>
              <a:rPr lang="en-US" dirty="0"/>
              <a:t>, </a:t>
            </a:r>
            <a:r>
              <a:rPr lang="en-US" dirty="0" err="1"/>
              <a:t>textStatus</a:t>
            </a:r>
            <a:r>
              <a:rPr lang="en-US" dirty="0"/>
              <a:t>, </a:t>
            </a:r>
            <a:r>
              <a:rPr lang="en-US" dirty="0" err="1"/>
              <a:t>errorThrow</a:t>
            </a:r>
            <a:r>
              <a:rPr lang="en-US" dirty="0"/>
              <a:t>) =&gt; {</a:t>
            </a:r>
          </a:p>
          <a:p>
            <a:r>
              <a:rPr lang="en-US" dirty="0"/>
              <a:t>		</a:t>
            </a:r>
            <a:r>
              <a:rPr lang="en-US" sz="1000" b="0" dirty="0">
                <a:effectLst/>
                <a:latin typeface="Consolas" panose="020B0609020204030204" pitchFamily="49" charset="0"/>
              </a:rPr>
              <a:t>console.log("Error: " + </a:t>
            </a:r>
            <a:r>
              <a:rPr lang="en-US" sz="1000" b="0" dirty="0" err="1">
                <a:effectLst/>
                <a:latin typeface="Consolas" panose="020B0609020204030204" pitchFamily="49" charset="0"/>
              </a:rPr>
              <a:t>jqXHR</a:t>
            </a:r>
            <a:r>
              <a:rPr lang="en-US" sz="1000" b="0" dirty="0">
                <a:effectLst/>
                <a:latin typeface="Consolas" panose="020B0609020204030204" pitchFamily="49" charset="0"/>
              </a:rPr>
              <a:t> + " " + </a:t>
            </a:r>
            <a:r>
              <a:rPr lang="en-US" sz="1000" b="0" dirty="0" err="1">
                <a:effectLst/>
                <a:latin typeface="Consolas" panose="020B0609020204030204" pitchFamily="49" charset="0"/>
              </a:rPr>
              <a:t>textStatus</a:t>
            </a:r>
            <a:r>
              <a:rPr lang="en-US" sz="1000" b="0" dirty="0">
                <a:effectLst/>
                <a:latin typeface="Consolas" panose="020B0609020204030204" pitchFamily="49" charset="0"/>
              </a:rPr>
              <a:t> + " " + </a:t>
            </a:r>
            <a:r>
              <a:rPr lang="en-US" sz="1000" b="0" dirty="0" err="1">
                <a:effectLst/>
                <a:latin typeface="Consolas" panose="020B0609020204030204" pitchFamily="49" charset="0"/>
              </a:rPr>
              <a:t>errorThrow</a:t>
            </a:r>
            <a:r>
              <a:rPr lang="en-US" sz="1000" b="0" dirty="0">
                <a:effectLst/>
                <a:latin typeface="Consolas" panose="020B0609020204030204" pitchFamily="49" charset="0"/>
              </a:rPr>
              <a:t>);</a:t>
            </a:r>
            <a:endParaRPr lang="en-US" sz="1050" dirty="0"/>
          </a:p>
          <a:p>
            <a:r>
              <a:rPr lang="en-US" dirty="0"/>
              <a:t>	}</a:t>
            </a:r>
          </a:p>
          <a:p>
            <a:r>
              <a:rPr lang="en-US" dirty="0"/>
              <a:t>})</a:t>
            </a:r>
          </a:p>
        </p:txBody>
      </p:sp>
      <p:sp>
        <p:nvSpPr>
          <p:cNvPr id="5" name="Rectangle 4">
            <a:extLst>
              <a:ext uri="{FF2B5EF4-FFF2-40B4-BE49-F238E27FC236}">
                <a16:creationId xmlns:a16="http://schemas.microsoft.com/office/drawing/2014/main" id="{A22EE6D2-4E8F-4409-B6C7-5174B2D5BA20}"/>
              </a:ext>
            </a:extLst>
          </p:cNvPr>
          <p:cNvSpPr/>
          <p:nvPr/>
        </p:nvSpPr>
        <p:spPr>
          <a:xfrm>
            <a:off x="6339416" y="1274849"/>
            <a:ext cx="1872629" cy="923330"/>
          </a:xfrm>
          <a:prstGeom prst="rect">
            <a:avLst/>
          </a:prstGeom>
          <a:noFill/>
        </p:spPr>
        <p:txBody>
          <a:bodyPr wrap="none" lIns="91440" tIns="45720" rIns="91440" bIns="45720">
            <a:spAutoFit/>
          </a:bodyPr>
          <a:lstStyle/>
          <a:p>
            <a:pPr algn="ctr"/>
            <a:r>
              <a:rPr lang="en-US" sz="5400" b="0" cap="none" spc="0" dirty="0">
                <a:ln w="0"/>
                <a:solidFill>
                  <a:srgbClr val="00642D"/>
                </a:solidFill>
                <a:effectLst>
                  <a:outerShdw blurRad="38100" dist="19050" dir="2700000" algn="tl" rotWithShape="0">
                    <a:schemeClr val="dk1">
                      <a:alpha val="40000"/>
                    </a:schemeClr>
                  </a:outerShdw>
                </a:effectLst>
              </a:rPr>
              <a:t>input</a:t>
            </a:r>
          </a:p>
        </p:txBody>
      </p:sp>
      <p:cxnSp>
        <p:nvCxnSpPr>
          <p:cNvPr id="20" name="Straight Arrow Connector 19">
            <a:extLst>
              <a:ext uri="{FF2B5EF4-FFF2-40B4-BE49-F238E27FC236}">
                <a16:creationId xmlns:a16="http://schemas.microsoft.com/office/drawing/2014/main" id="{AB1CF3B3-03D3-4A5E-84C3-67E203AF0F96}"/>
              </a:ext>
            </a:extLst>
          </p:cNvPr>
          <p:cNvCxnSpPr>
            <a:cxnSpLocks/>
          </p:cNvCxnSpPr>
          <p:nvPr/>
        </p:nvCxnSpPr>
        <p:spPr>
          <a:xfrm flipH="1">
            <a:off x="3335868" y="3132667"/>
            <a:ext cx="524932" cy="1"/>
          </a:xfrm>
          <a:prstGeom prst="straightConnector1">
            <a:avLst/>
          </a:prstGeom>
          <a:ln w="76200">
            <a:solidFill>
              <a:srgbClr val="00642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20DB61-4254-474B-853F-45E5D2AA0B00}"/>
              </a:ext>
            </a:extLst>
          </p:cNvPr>
          <p:cNvCxnSpPr>
            <a:cxnSpLocks/>
          </p:cNvCxnSpPr>
          <p:nvPr/>
        </p:nvCxnSpPr>
        <p:spPr>
          <a:xfrm flipH="1">
            <a:off x="6231467" y="2312481"/>
            <a:ext cx="279400" cy="303719"/>
          </a:xfrm>
          <a:prstGeom prst="straightConnector1">
            <a:avLst/>
          </a:prstGeom>
          <a:ln w="76200">
            <a:solidFill>
              <a:srgbClr val="00642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4B2F8C-DC58-4AD8-A679-C89D8BE50B92}"/>
              </a:ext>
            </a:extLst>
          </p:cNvPr>
          <p:cNvCxnSpPr>
            <a:cxnSpLocks/>
          </p:cNvCxnSpPr>
          <p:nvPr/>
        </p:nvCxnSpPr>
        <p:spPr>
          <a:xfrm flipH="1">
            <a:off x="4227564" y="3073400"/>
            <a:ext cx="606903" cy="59267"/>
          </a:xfrm>
          <a:prstGeom prst="straightConnector1">
            <a:avLst/>
          </a:prstGeom>
          <a:ln w="76200">
            <a:solidFill>
              <a:srgbClr val="00642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28EF53-7BA2-40A2-96E1-DF848D2C2982}"/>
              </a:ext>
            </a:extLst>
          </p:cNvPr>
          <p:cNvCxnSpPr>
            <a:cxnSpLocks/>
          </p:cNvCxnSpPr>
          <p:nvPr/>
        </p:nvCxnSpPr>
        <p:spPr>
          <a:xfrm flipH="1">
            <a:off x="5048832" y="2954867"/>
            <a:ext cx="666168" cy="118533"/>
          </a:xfrm>
          <a:prstGeom prst="straightConnector1">
            <a:avLst/>
          </a:prstGeom>
          <a:ln w="76200">
            <a:solidFill>
              <a:srgbClr val="00642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38565A-0690-45CC-9E20-012BAA3B0500}"/>
              </a:ext>
            </a:extLst>
          </p:cNvPr>
          <p:cNvCxnSpPr>
            <a:cxnSpLocks/>
          </p:cNvCxnSpPr>
          <p:nvPr/>
        </p:nvCxnSpPr>
        <p:spPr>
          <a:xfrm flipH="1">
            <a:off x="5854389" y="2700868"/>
            <a:ext cx="377080" cy="170877"/>
          </a:xfrm>
          <a:prstGeom prst="straightConnector1">
            <a:avLst/>
          </a:prstGeom>
          <a:ln w="76200">
            <a:solidFill>
              <a:srgbClr val="00642D"/>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7EC7718-1B01-44FD-88B2-0A6FE8CCE9E5}"/>
              </a:ext>
            </a:extLst>
          </p:cNvPr>
          <p:cNvSpPr/>
          <p:nvPr/>
        </p:nvSpPr>
        <p:spPr>
          <a:xfrm>
            <a:off x="7105747" y="4198157"/>
            <a:ext cx="2422458" cy="923330"/>
          </a:xfrm>
          <a:prstGeom prst="rect">
            <a:avLst/>
          </a:prstGeom>
          <a:noFill/>
        </p:spPr>
        <p:txBody>
          <a:bodyPr wrap="none" lIns="91440" tIns="45720" rIns="91440" bIns="45720">
            <a:spAutoFit/>
          </a:bodyPr>
          <a:lstStyle/>
          <a:p>
            <a:pPr algn="ctr"/>
            <a:r>
              <a:rPr lang="en-US" sz="5400" b="0" cap="none" spc="0" dirty="0">
                <a:ln w="0"/>
                <a:solidFill>
                  <a:srgbClr val="002060"/>
                </a:solidFill>
                <a:effectLst>
                  <a:outerShdw blurRad="38100" dist="19050" dir="2700000" algn="tl" rotWithShape="0">
                    <a:schemeClr val="dk1">
                      <a:alpha val="40000"/>
                    </a:schemeClr>
                  </a:outerShdw>
                </a:effectLst>
              </a:rPr>
              <a:t>output</a:t>
            </a:r>
          </a:p>
        </p:txBody>
      </p:sp>
      <p:cxnSp>
        <p:nvCxnSpPr>
          <p:cNvPr id="34" name="Straight Arrow Connector 33">
            <a:extLst>
              <a:ext uri="{FF2B5EF4-FFF2-40B4-BE49-F238E27FC236}">
                <a16:creationId xmlns:a16="http://schemas.microsoft.com/office/drawing/2014/main" id="{C171DB50-16E0-494A-B9F8-E94CF1C4AC8F}"/>
              </a:ext>
            </a:extLst>
          </p:cNvPr>
          <p:cNvCxnSpPr>
            <a:cxnSpLocks/>
          </p:cNvCxnSpPr>
          <p:nvPr/>
        </p:nvCxnSpPr>
        <p:spPr>
          <a:xfrm>
            <a:off x="4555065" y="4289601"/>
            <a:ext cx="0" cy="29933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CC0CEE4-D396-414C-9E9A-A9F32D6BA68F}"/>
              </a:ext>
            </a:extLst>
          </p:cNvPr>
          <p:cNvCxnSpPr>
            <a:cxnSpLocks/>
          </p:cNvCxnSpPr>
          <p:nvPr/>
        </p:nvCxnSpPr>
        <p:spPr>
          <a:xfrm>
            <a:off x="4646850" y="4588933"/>
            <a:ext cx="375233" cy="31326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CA0892D-BB24-442F-9483-E948E48BA662}"/>
              </a:ext>
            </a:extLst>
          </p:cNvPr>
          <p:cNvCxnSpPr>
            <a:cxnSpLocks/>
          </p:cNvCxnSpPr>
          <p:nvPr/>
        </p:nvCxnSpPr>
        <p:spPr>
          <a:xfrm>
            <a:off x="5112874" y="4949498"/>
            <a:ext cx="741515"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54E9BA1-2D14-46A3-ACFD-9751F114EB23}"/>
              </a:ext>
            </a:extLst>
          </p:cNvPr>
          <p:cNvCxnSpPr>
            <a:cxnSpLocks/>
          </p:cNvCxnSpPr>
          <p:nvPr/>
        </p:nvCxnSpPr>
        <p:spPr>
          <a:xfrm flipV="1">
            <a:off x="5936536" y="4745566"/>
            <a:ext cx="1169211" cy="15663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291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JQ</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J-Query</a:t>
            </a:r>
          </a:p>
        </p:txBody>
      </p:sp>
    </p:spTree>
    <p:extLst>
      <p:ext uri="{BB962C8B-B14F-4D97-AF65-F5344CB8AC3E}">
        <p14:creationId xmlns:p14="http://schemas.microsoft.com/office/powerpoint/2010/main" val="145577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886168-8734-47DB-80D5-05A842F70396}"/>
              </a:ext>
            </a:extLst>
          </p:cNvPr>
          <p:cNvSpPr>
            <a:spLocks noGrp="1"/>
          </p:cNvSpPr>
          <p:nvPr>
            <p:ph type="title"/>
          </p:nvPr>
        </p:nvSpPr>
        <p:spPr/>
        <p:txBody>
          <a:bodyPr/>
          <a:lstStyle/>
          <a:p>
            <a:r>
              <a:rPr lang="en-US" dirty="0"/>
              <a:t>Its an upgrade when it needs to be</a:t>
            </a:r>
          </a:p>
        </p:txBody>
      </p:sp>
      <p:sp>
        <p:nvSpPr>
          <p:cNvPr id="5" name="TextBox 4">
            <a:extLst>
              <a:ext uri="{FF2B5EF4-FFF2-40B4-BE49-F238E27FC236}">
                <a16:creationId xmlns:a16="http://schemas.microsoft.com/office/drawing/2014/main" id="{43B2CA6D-44B5-4414-9A7F-BE2DEF6B1826}"/>
              </a:ext>
            </a:extLst>
          </p:cNvPr>
          <p:cNvSpPr txBox="1"/>
          <p:nvPr/>
        </p:nvSpPr>
        <p:spPr>
          <a:xfrm>
            <a:off x="1154954" y="2887133"/>
            <a:ext cx="4272179" cy="2308324"/>
          </a:xfrm>
          <a:prstGeom prst="rect">
            <a:avLst/>
          </a:prstGeom>
          <a:noFill/>
        </p:spPr>
        <p:txBody>
          <a:bodyPr wrap="square" rtlCol="0">
            <a:spAutoFit/>
          </a:bodyPr>
          <a:lstStyle/>
          <a:p>
            <a:r>
              <a:rPr lang="en-US" dirty="0"/>
              <a:t>Just because JQ is an upgrade to JS, doesn’t mean you need to learn all of JQ at once. Any JS that you type in a JQ file is valid JQ.</a:t>
            </a:r>
          </a:p>
          <a:p>
            <a:endParaRPr lang="en-US" dirty="0"/>
          </a:p>
          <a:p>
            <a:r>
              <a:rPr lang="en-US" dirty="0"/>
              <a:t>As long as your JavaScript foundation is strong, you have nothing to worry about.</a:t>
            </a:r>
          </a:p>
        </p:txBody>
      </p:sp>
    </p:spTree>
    <p:extLst>
      <p:ext uri="{BB962C8B-B14F-4D97-AF65-F5344CB8AC3E}">
        <p14:creationId xmlns:p14="http://schemas.microsoft.com/office/powerpoint/2010/main" val="1090167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7D64CE-5E83-4E7B-9879-0319B07250F9}"/>
              </a:ext>
            </a:extLst>
          </p:cNvPr>
          <p:cNvSpPr/>
          <p:nvPr/>
        </p:nvSpPr>
        <p:spPr>
          <a:xfrm>
            <a:off x="2542172" y="241068"/>
            <a:ext cx="477085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Requirements</a:t>
            </a:r>
          </a:p>
        </p:txBody>
      </p:sp>
      <p:sp>
        <p:nvSpPr>
          <p:cNvPr id="5" name="TextBox 4">
            <a:extLst>
              <a:ext uri="{FF2B5EF4-FFF2-40B4-BE49-F238E27FC236}">
                <a16:creationId xmlns:a16="http://schemas.microsoft.com/office/drawing/2014/main" id="{33834876-B76B-4E00-B2BA-17BDBE906715}"/>
              </a:ext>
            </a:extLst>
          </p:cNvPr>
          <p:cNvSpPr txBox="1"/>
          <p:nvPr/>
        </p:nvSpPr>
        <p:spPr>
          <a:xfrm>
            <a:off x="719667" y="2328333"/>
            <a:ext cx="2599266" cy="646331"/>
          </a:xfrm>
          <a:prstGeom prst="rect">
            <a:avLst/>
          </a:prstGeom>
          <a:noFill/>
        </p:spPr>
        <p:txBody>
          <a:bodyPr wrap="square" rtlCol="0">
            <a:spAutoFit/>
          </a:bodyPr>
          <a:lstStyle/>
          <a:p>
            <a:r>
              <a:rPr lang="en-US" dirty="0"/>
              <a:t>Basic understanding of JS.</a:t>
            </a:r>
          </a:p>
        </p:txBody>
      </p:sp>
      <p:sp>
        <p:nvSpPr>
          <p:cNvPr id="6" name="TextBox 5">
            <a:extLst>
              <a:ext uri="{FF2B5EF4-FFF2-40B4-BE49-F238E27FC236}">
                <a16:creationId xmlns:a16="http://schemas.microsoft.com/office/drawing/2014/main" id="{BDB7B8EB-1B1E-4809-B114-8E88D87B9FD0}"/>
              </a:ext>
            </a:extLst>
          </p:cNvPr>
          <p:cNvSpPr txBox="1"/>
          <p:nvPr/>
        </p:nvSpPr>
        <p:spPr>
          <a:xfrm>
            <a:off x="3141133" y="3191933"/>
            <a:ext cx="3649134" cy="646331"/>
          </a:xfrm>
          <a:prstGeom prst="rect">
            <a:avLst/>
          </a:prstGeom>
          <a:noFill/>
        </p:spPr>
        <p:txBody>
          <a:bodyPr wrap="square" rtlCol="0">
            <a:spAutoFit/>
          </a:bodyPr>
          <a:lstStyle/>
          <a:p>
            <a:r>
              <a:rPr lang="en-US" dirty="0"/>
              <a:t>A JQ &lt;script&gt;&gt; linked inside the &lt;head&gt;&gt;</a:t>
            </a:r>
          </a:p>
        </p:txBody>
      </p:sp>
      <p:sp>
        <p:nvSpPr>
          <p:cNvPr id="7" name="TextBox 6">
            <a:extLst>
              <a:ext uri="{FF2B5EF4-FFF2-40B4-BE49-F238E27FC236}">
                <a16:creationId xmlns:a16="http://schemas.microsoft.com/office/drawing/2014/main" id="{0F0FC833-1B49-4337-9A94-6358CCE2E460}"/>
              </a:ext>
            </a:extLst>
          </p:cNvPr>
          <p:cNvSpPr txBox="1"/>
          <p:nvPr/>
        </p:nvSpPr>
        <p:spPr>
          <a:xfrm>
            <a:off x="5393267" y="4868333"/>
            <a:ext cx="4986866" cy="923330"/>
          </a:xfrm>
          <a:prstGeom prst="rect">
            <a:avLst/>
          </a:prstGeom>
          <a:noFill/>
        </p:spPr>
        <p:txBody>
          <a:bodyPr wrap="square" rtlCol="0">
            <a:spAutoFit/>
          </a:bodyPr>
          <a:lstStyle/>
          <a:p>
            <a:r>
              <a:rPr lang="en-US" dirty="0"/>
              <a:t>I prefer downloading the current JQ version (a single file with compressed code)</a:t>
            </a:r>
          </a:p>
        </p:txBody>
      </p:sp>
      <p:sp>
        <p:nvSpPr>
          <p:cNvPr id="8" name="TextBox 7">
            <a:extLst>
              <a:ext uri="{FF2B5EF4-FFF2-40B4-BE49-F238E27FC236}">
                <a16:creationId xmlns:a16="http://schemas.microsoft.com/office/drawing/2014/main" id="{EF16A7EC-FF88-48EB-9BD7-9F5C4F337F2F}"/>
              </a:ext>
            </a:extLst>
          </p:cNvPr>
          <p:cNvSpPr txBox="1"/>
          <p:nvPr/>
        </p:nvSpPr>
        <p:spPr>
          <a:xfrm>
            <a:off x="355599" y="4314335"/>
            <a:ext cx="3310468" cy="1754326"/>
          </a:xfrm>
          <a:prstGeom prst="rect">
            <a:avLst/>
          </a:prstGeom>
          <a:noFill/>
        </p:spPr>
        <p:txBody>
          <a:bodyPr wrap="square" rtlCol="0">
            <a:spAutoFit/>
          </a:bodyPr>
          <a:lstStyle/>
          <a:p>
            <a:r>
              <a:rPr lang="en-US" dirty="0"/>
              <a:t>Every line in JQ MUST end in a semi-colon ;</a:t>
            </a:r>
          </a:p>
          <a:p>
            <a:endParaRPr lang="en-US" dirty="0"/>
          </a:p>
          <a:p>
            <a:r>
              <a:rPr lang="en-US" dirty="0"/>
              <a:t>If you already practiced this in JS (good practice) then its not easily forgotten.</a:t>
            </a:r>
          </a:p>
        </p:txBody>
      </p:sp>
    </p:spTree>
    <p:extLst>
      <p:ext uri="{BB962C8B-B14F-4D97-AF65-F5344CB8AC3E}">
        <p14:creationId xmlns:p14="http://schemas.microsoft.com/office/powerpoint/2010/main" val="1306824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5E2737-C21E-4DA7-A22A-ECBD4F08C543}"/>
              </a:ext>
            </a:extLst>
          </p:cNvPr>
          <p:cNvSpPr/>
          <p:nvPr/>
        </p:nvSpPr>
        <p:spPr>
          <a:xfrm>
            <a:off x="2849964" y="215668"/>
            <a:ext cx="442621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JS but better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C3EC6EEB-77F6-4688-9B84-1C4A010ACF03}"/>
              </a:ext>
            </a:extLst>
          </p:cNvPr>
          <p:cNvSpPr txBox="1"/>
          <p:nvPr/>
        </p:nvSpPr>
        <p:spPr>
          <a:xfrm>
            <a:off x="2912534" y="1363134"/>
            <a:ext cx="4792134" cy="1200329"/>
          </a:xfrm>
          <a:prstGeom prst="rect">
            <a:avLst/>
          </a:prstGeom>
          <a:noFill/>
        </p:spPr>
        <p:txBody>
          <a:bodyPr wrap="square" rtlCol="0">
            <a:spAutoFit/>
          </a:bodyPr>
          <a:lstStyle/>
          <a:p>
            <a:r>
              <a:rPr lang="en-US" dirty="0"/>
              <a:t>To grab an element in JQ, its a lot more simple than with JS.</a:t>
            </a:r>
          </a:p>
          <a:p>
            <a:endParaRPr lang="en-US" dirty="0"/>
          </a:p>
          <a:p>
            <a:r>
              <a:rPr lang="en-US" dirty="0"/>
              <a:t>Observe:</a:t>
            </a:r>
          </a:p>
        </p:txBody>
      </p:sp>
      <p:sp>
        <p:nvSpPr>
          <p:cNvPr id="6" name="TextBox 5">
            <a:extLst>
              <a:ext uri="{FF2B5EF4-FFF2-40B4-BE49-F238E27FC236}">
                <a16:creationId xmlns:a16="http://schemas.microsoft.com/office/drawing/2014/main" id="{D7801BFB-1C82-4B7E-8754-9116559694DA}"/>
              </a:ext>
            </a:extLst>
          </p:cNvPr>
          <p:cNvSpPr txBox="1"/>
          <p:nvPr/>
        </p:nvSpPr>
        <p:spPr>
          <a:xfrm>
            <a:off x="931332" y="2954867"/>
            <a:ext cx="4428067" cy="3139321"/>
          </a:xfrm>
          <a:prstGeom prst="rect">
            <a:avLst/>
          </a:prstGeom>
          <a:noFill/>
        </p:spPr>
        <p:txBody>
          <a:bodyPr wrap="square" rtlCol="0">
            <a:spAutoFit/>
          </a:bodyPr>
          <a:lstStyle/>
          <a:p>
            <a:r>
              <a:rPr lang="en-US" dirty="0">
                <a:solidFill>
                  <a:srgbClr val="002060"/>
                </a:solidFill>
              </a:rPr>
              <a:t>Const </a:t>
            </a:r>
            <a:r>
              <a:rPr lang="en-US" dirty="0" err="1">
                <a:solidFill>
                  <a:srgbClr val="002060"/>
                </a:solidFill>
              </a:rPr>
              <a:t>my_heading</a:t>
            </a:r>
            <a:r>
              <a:rPr lang="en-US" dirty="0">
                <a:solidFill>
                  <a:srgbClr val="002060"/>
                </a:solidFill>
              </a:rPr>
              <a:t> = </a:t>
            </a:r>
            <a:r>
              <a:rPr lang="en-US" dirty="0" err="1">
                <a:solidFill>
                  <a:srgbClr val="002060"/>
                </a:solidFill>
              </a:rPr>
              <a:t>document.querySelector</a:t>
            </a:r>
            <a:r>
              <a:rPr lang="en-US" dirty="0">
                <a:solidFill>
                  <a:srgbClr val="002060"/>
                </a:solidFill>
              </a:rPr>
              <a:t>(“main .heading”);</a:t>
            </a:r>
          </a:p>
          <a:p>
            <a:endParaRPr lang="en-US" dirty="0">
              <a:solidFill>
                <a:srgbClr val="002060"/>
              </a:solidFill>
            </a:endParaRPr>
          </a:p>
          <a:p>
            <a:r>
              <a:rPr lang="en-US" dirty="0" err="1">
                <a:solidFill>
                  <a:srgbClr val="002060"/>
                </a:solidFill>
              </a:rPr>
              <a:t>my_heading.addEventListener</a:t>
            </a:r>
            <a:r>
              <a:rPr lang="en-US" dirty="0">
                <a:solidFill>
                  <a:srgbClr val="002060"/>
                </a:solidFill>
              </a:rPr>
              <a:t>(“click”, () =&gt; {</a:t>
            </a:r>
            <a:br>
              <a:rPr lang="en-US" dirty="0">
                <a:solidFill>
                  <a:srgbClr val="002060"/>
                </a:solidFill>
              </a:rPr>
            </a:br>
            <a:r>
              <a:rPr lang="en-US" dirty="0">
                <a:solidFill>
                  <a:srgbClr val="002060"/>
                </a:solidFill>
              </a:rPr>
              <a:t>	alert(“redirect to drakes new album”);</a:t>
            </a:r>
          </a:p>
          <a:p>
            <a:r>
              <a:rPr lang="en-US" dirty="0">
                <a:solidFill>
                  <a:srgbClr val="002060"/>
                </a:solidFill>
              </a:rPr>
              <a:t>	</a:t>
            </a:r>
            <a:r>
              <a:rPr lang="en-US" dirty="0" err="1">
                <a:solidFill>
                  <a:srgbClr val="002060"/>
                </a:solidFill>
              </a:rPr>
              <a:t>window.location.href</a:t>
            </a:r>
            <a:r>
              <a:rPr lang="en-US" dirty="0">
                <a:solidFill>
                  <a:srgbClr val="002060"/>
                </a:solidFill>
              </a:rPr>
              <a:t> = ‘youtube.com’;	</a:t>
            </a:r>
          </a:p>
          <a:p>
            <a:r>
              <a:rPr lang="en-US" dirty="0">
                <a:solidFill>
                  <a:srgbClr val="002060"/>
                </a:solidFill>
              </a:rPr>
              <a:t>});</a:t>
            </a:r>
          </a:p>
        </p:txBody>
      </p:sp>
      <p:sp>
        <p:nvSpPr>
          <p:cNvPr id="7" name="TextBox 6">
            <a:extLst>
              <a:ext uri="{FF2B5EF4-FFF2-40B4-BE49-F238E27FC236}">
                <a16:creationId xmlns:a16="http://schemas.microsoft.com/office/drawing/2014/main" id="{C55B7907-329F-4226-B765-8E4295ADC77C}"/>
              </a:ext>
            </a:extLst>
          </p:cNvPr>
          <p:cNvSpPr txBox="1"/>
          <p:nvPr/>
        </p:nvSpPr>
        <p:spPr>
          <a:xfrm>
            <a:off x="6248399" y="2967335"/>
            <a:ext cx="5223934" cy="2031325"/>
          </a:xfrm>
          <a:prstGeom prst="rect">
            <a:avLst/>
          </a:prstGeom>
          <a:noFill/>
        </p:spPr>
        <p:txBody>
          <a:bodyPr wrap="square" rtlCol="0">
            <a:spAutoFit/>
          </a:bodyPr>
          <a:lstStyle/>
          <a:p>
            <a:r>
              <a:rPr lang="en-US" dirty="0">
                <a:solidFill>
                  <a:srgbClr val="002060"/>
                </a:solidFill>
              </a:rPr>
              <a:t>Const </a:t>
            </a:r>
            <a:r>
              <a:rPr lang="en-US" dirty="0" err="1">
                <a:solidFill>
                  <a:srgbClr val="002060"/>
                </a:solidFill>
              </a:rPr>
              <a:t>my_heading</a:t>
            </a:r>
            <a:r>
              <a:rPr lang="en-US" dirty="0">
                <a:solidFill>
                  <a:srgbClr val="002060"/>
                </a:solidFill>
              </a:rPr>
              <a:t> = $(“main .heading”);</a:t>
            </a:r>
          </a:p>
          <a:p>
            <a:endParaRPr lang="en-US" dirty="0">
              <a:solidFill>
                <a:srgbClr val="002060"/>
              </a:solidFill>
            </a:endParaRPr>
          </a:p>
          <a:p>
            <a:r>
              <a:rPr lang="en-US" dirty="0" err="1">
                <a:solidFill>
                  <a:srgbClr val="002060"/>
                </a:solidFill>
              </a:rPr>
              <a:t>my_heading.click</a:t>
            </a:r>
            <a:r>
              <a:rPr lang="en-US" dirty="0">
                <a:solidFill>
                  <a:srgbClr val="002060"/>
                </a:solidFill>
              </a:rPr>
              <a:t>(() =&gt; {</a:t>
            </a:r>
            <a:br>
              <a:rPr lang="en-US" dirty="0">
                <a:solidFill>
                  <a:srgbClr val="002060"/>
                </a:solidFill>
              </a:rPr>
            </a:br>
            <a:r>
              <a:rPr lang="en-US" dirty="0">
                <a:solidFill>
                  <a:srgbClr val="002060"/>
                </a:solidFill>
              </a:rPr>
              <a:t>	alert(“redirect to drakes new album”);</a:t>
            </a:r>
          </a:p>
          <a:p>
            <a:r>
              <a:rPr lang="en-US" dirty="0">
                <a:solidFill>
                  <a:srgbClr val="002060"/>
                </a:solidFill>
              </a:rPr>
              <a:t>	</a:t>
            </a:r>
            <a:r>
              <a:rPr lang="en-US" dirty="0" err="1">
                <a:solidFill>
                  <a:srgbClr val="002060"/>
                </a:solidFill>
              </a:rPr>
              <a:t>window.location.href</a:t>
            </a:r>
            <a:r>
              <a:rPr lang="en-US" dirty="0">
                <a:solidFill>
                  <a:srgbClr val="002060"/>
                </a:solidFill>
              </a:rPr>
              <a:t> = ‘youtube.com’;	</a:t>
            </a:r>
          </a:p>
          <a:p>
            <a:r>
              <a:rPr lang="en-US" dirty="0">
                <a:solidFill>
                  <a:srgbClr val="002060"/>
                </a:solidFill>
              </a:rPr>
              <a:t>});</a:t>
            </a:r>
          </a:p>
          <a:p>
            <a:endParaRPr lang="en-US" dirty="0">
              <a:solidFill>
                <a:srgbClr val="002060"/>
              </a:solidFill>
            </a:endParaRPr>
          </a:p>
        </p:txBody>
      </p:sp>
    </p:spTree>
    <p:extLst>
      <p:ext uri="{BB962C8B-B14F-4D97-AF65-F5344CB8AC3E}">
        <p14:creationId xmlns:p14="http://schemas.microsoft.com/office/powerpoint/2010/main" val="3877200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PHP</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Hypertext Preprocessor</a:t>
            </a:r>
          </a:p>
        </p:txBody>
      </p:sp>
    </p:spTree>
    <p:extLst>
      <p:ext uri="{BB962C8B-B14F-4D97-AF65-F5344CB8AC3E}">
        <p14:creationId xmlns:p14="http://schemas.microsoft.com/office/powerpoint/2010/main" val="3421554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E66DF1-4533-4B90-8548-86D040F186D4}"/>
              </a:ext>
            </a:extLst>
          </p:cNvPr>
          <p:cNvSpPr/>
          <p:nvPr/>
        </p:nvSpPr>
        <p:spPr>
          <a:xfrm>
            <a:off x="1067827" y="131002"/>
            <a:ext cx="385875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Php Syntax</a:t>
            </a:r>
          </a:p>
        </p:txBody>
      </p:sp>
      <p:sp>
        <p:nvSpPr>
          <p:cNvPr id="5" name="TextBox 4">
            <a:extLst>
              <a:ext uri="{FF2B5EF4-FFF2-40B4-BE49-F238E27FC236}">
                <a16:creationId xmlns:a16="http://schemas.microsoft.com/office/drawing/2014/main" id="{60CDCC62-EE44-46C6-B72E-EC7DBF2D9429}"/>
              </a:ext>
            </a:extLst>
          </p:cNvPr>
          <p:cNvSpPr txBox="1"/>
          <p:nvPr/>
        </p:nvSpPr>
        <p:spPr>
          <a:xfrm>
            <a:off x="999067" y="1422400"/>
            <a:ext cx="2954866" cy="3139321"/>
          </a:xfrm>
          <a:prstGeom prst="rect">
            <a:avLst/>
          </a:prstGeom>
          <a:noFill/>
        </p:spPr>
        <p:txBody>
          <a:bodyPr wrap="square" rtlCol="0">
            <a:spAutoFit/>
          </a:bodyPr>
          <a:lstStyle/>
          <a:p>
            <a:r>
              <a:rPr lang="en-US" dirty="0"/>
              <a:t>When you learn Php, you can finally start on the journey of getting cash, so remember that all variables start with</a:t>
            </a:r>
          </a:p>
          <a:p>
            <a:r>
              <a:rPr lang="en-US" dirty="0"/>
              <a:t> </a:t>
            </a:r>
            <a:r>
              <a:rPr lang="en-US" dirty="0">
                <a:highlight>
                  <a:srgbClr val="008000"/>
                </a:highlight>
              </a:rPr>
              <a:t>$</a:t>
            </a:r>
            <a:r>
              <a:rPr lang="en-US" dirty="0"/>
              <a:t> symbols.</a:t>
            </a:r>
          </a:p>
          <a:p>
            <a:endParaRPr lang="en-US" dirty="0"/>
          </a:p>
          <a:p>
            <a:r>
              <a:rPr lang="en-US" dirty="0"/>
              <a:t>Php’s is mostly like JavaScript, but when variables are declared its more static, like Java.</a:t>
            </a:r>
          </a:p>
        </p:txBody>
      </p:sp>
      <p:sp>
        <p:nvSpPr>
          <p:cNvPr id="2" name="Rectangle 1">
            <a:extLst>
              <a:ext uri="{FF2B5EF4-FFF2-40B4-BE49-F238E27FC236}">
                <a16:creationId xmlns:a16="http://schemas.microsoft.com/office/drawing/2014/main" id="{51A3518A-196D-4CA5-B361-A57B69073CB0}"/>
              </a:ext>
            </a:extLst>
          </p:cNvPr>
          <p:cNvSpPr/>
          <p:nvPr/>
        </p:nvSpPr>
        <p:spPr>
          <a:xfrm>
            <a:off x="4470399" y="1488441"/>
            <a:ext cx="6400801" cy="769441"/>
          </a:xfrm>
          <a:prstGeom prst="rect">
            <a:avLst/>
          </a:prstGeom>
          <a:noFill/>
        </p:spPr>
        <p:txBody>
          <a:bodyPr wrap="square" lIns="91440" tIns="45720" rIns="91440" bIns="45720">
            <a:spAutoFit/>
          </a:bodyPr>
          <a:lstStyle/>
          <a:p>
            <a:pPr algn="ctr"/>
            <a:r>
              <a:rPr lang="en-US" sz="4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String $</a:t>
            </a:r>
            <a:r>
              <a:rPr lang="en-US" sz="4400" b="1" cap="none" spc="0"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website_name</a:t>
            </a:r>
            <a:endParaRPr lang="en-US" sz="4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Rectangle 2">
            <a:extLst>
              <a:ext uri="{FF2B5EF4-FFF2-40B4-BE49-F238E27FC236}">
                <a16:creationId xmlns:a16="http://schemas.microsoft.com/office/drawing/2014/main" id="{2136DCDC-FDEA-49A5-8BE6-D5A28604383D}"/>
              </a:ext>
            </a:extLst>
          </p:cNvPr>
          <p:cNvSpPr/>
          <p:nvPr/>
        </p:nvSpPr>
        <p:spPr>
          <a:xfrm>
            <a:off x="5820965" y="2439327"/>
            <a:ext cx="291458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int $age</a:t>
            </a:r>
          </a:p>
        </p:txBody>
      </p:sp>
      <p:sp>
        <p:nvSpPr>
          <p:cNvPr id="6" name="Rectangle 5">
            <a:extLst>
              <a:ext uri="{FF2B5EF4-FFF2-40B4-BE49-F238E27FC236}">
                <a16:creationId xmlns:a16="http://schemas.microsoft.com/office/drawing/2014/main" id="{0415CB89-C4FA-4D0C-B6EE-D7EBD57488A6}"/>
              </a:ext>
            </a:extLst>
          </p:cNvPr>
          <p:cNvSpPr/>
          <p:nvPr/>
        </p:nvSpPr>
        <p:spPr>
          <a:xfrm>
            <a:off x="-65074" y="4575869"/>
            <a:ext cx="11380038" cy="144655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endParaRPr lang="en-US" sz="4400" b="1" dirty="0">
              <a:ln/>
              <a:solidFill>
                <a:schemeClr val="accent3"/>
              </a:solidFill>
              <a:latin typeface="Consolas" panose="020B0609020204030204" pitchFamily="49" charset="0"/>
            </a:endParaRPr>
          </a:p>
          <a:p>
            <a:r>
              <a:rPr lang="en-US" sz="4400" b="1" dirty="0">
                <a:ln/>
                <a:solidFill>
                  <a:schemeClr val="accent3"/>
                </a:solidFill>
                <a:latin typeface="Consolas" panose="020B0609020204030204" pitchFamily="49" charset="0"/>
              </a:rPr>
              <a:t>    private array $</a:t>
            </a:r>
            <a:r>
              <a:rPr lang="en-US" sz="4400" b="1" dirty="0" err="1">
                <a:ln/>
                <a:solidFill>
                  <a:schemeClr val="accent3"/>
                </a:solidFill>
                <a:latin typeface="Consolas" panose="020B0609020204030204" pitchFamily="49" charset="0"/>
              </a:rPr>
              <a:t>supported_modules</a:t>
            </a:r>
            <a:endParaRPr lang="en-US" sz="4400" b="1" dirty="0">
              <a:ln/>
              <a:solidFill>
                <a:schemeClr val="accent3"/>
              </a:solidFill>
              <a:latin typeface="Consolas" panose="020B0609020204030204" pitchFamily="49" charset="0"/>
            </a:endParaRPr>
          </a:p>
        </p:txBody>
      </p:sp>
    </p:spTree>
    <p:extLst>
      <p:ext uri="{BB962C8B-B14F-4D97-AF65-F5344CB8AC3E}">
        <p14:creationId xmlns:p14="http://schemas.microsoft.com/office/powerpoint/2010/main" val="2119608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3335309" y="198735"/>
            <a:ext cx="222849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Arrays</a:t>
            </a:r>
          </a:p>
        </p:txBody>
      </p:sp>
      <p:sp>
        <p:nvSpPr>
          <p:cNvPr id="5" name="TextBox 4">
            <a:extLst>
              <a:ext uri="{FF2B5EF4-FFF2-40B4-BE49-F238E27FC236}">
                <a16:creationId xmlns:a16="http://schemas.microsoft.com/office/drawing/2014/main" id="{D54CA157-4901-4F6C-9580-3D8E6CE569FF}"/>
              </a:ext>
            </a:extLst>
          </p:cNvPr>
          <p:cNvSpPr txBox="1"/>
          <p:nvPr/>
        </p:nvSpPr>
        <p:spPr>
          <a:xfrm>
            <a:off x="567265" y="1592702"/>
            <a:ext cx="3056466" cy="1200329"/>
          </a:xfrm>
          <a:prstGeom prst="rect">
            <a:avLst/>
          </a:prstGeom>
          <a:noFill/>
        </p:spPr>
        <p:txBody>
          <a:bodyPr wrap="square" rtlCol="0">
            <a:spAutoFit/>
          </a:bodyPr>
          <a:lstStyle/>
          <a:p>
            <a:r>
              <a:rPr lang="en-US" dirty="0"/>
              <a:t>Arrays are useful to store a list of homogenous data, and in JS, the type doesn’t matter</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4665133"/>
            <a:ext cx="12192000" cy="219286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662797" y="5253320"/>
            <a:ext cx="7671305" cy="646331"/>
          </a:xfrm>
          <a:prstGeom prst="rect">
            <a:avLst/>
          </a:prstGeom>
          <a:noFill/>
        </p:spPr>
        <p:txBody>
          <a:bodyPr wrap="square" rtlCol="0">
            <a:spAutoFit/>
          </a:bodyPr>
          <a:lstStyle/>
          <a:p>
            <a:r>
              <a:rPr lang="en-US" i="1" dirty="0">
                <a:solidFill>
                  <a:srgbClr val="00B0F0"/>
                </a:solidFill>
              </a:rPr>
              <a:t>String[]</a:t>
            </a:r>
            <a:r>
              <a:rPr lang="en-US" i="1" dirty="0">
                <a:solidFill>
                  <a:srgbClr val="00B050"/>
                </a:solidFill>
              </a:rPr>
              <a:t> $</a:t>
            </a:r>
            <a:r>
              <a:rPr lang="en-US" i="1" dirty="0" err="1">
                <a:solidFill>
                  <a:srgbClr val="00B050"/>
                </a:solidFill>
              </a:rPr>
              <a:t>employee_names</a:t>
            </a:r>
            <a:r>
              <a:rPr lang="en-US" i="1" dirty="0">
                <a:solidFill>
                  <a:srgbClr val="00B050"/>
                </a:solidFill>
              </a:rPr>
              <a:t> = [“Agnus”, “Johnny”, “Sarah”];</a:t>
            </a:r>
          </a:p>
          <a:p>
            <a:r>
              <a:rPr lang="en-US" i="1" dirty="0">
                <a:solidFill>
                  <a:srgbClr val="00B0F0"/>
                </a:solidFill>
              </a:rPr>
              <a:t>Int[] </a:t>
            </a:r>
            <a:r>
              <a:rPr lang="en-US" i="1" dirty="0">
                <a:solidFill>
                  <a:srgbClr val="00B050"/>
                </a:solidFill>
              </a:rPr>
              <a:t>$</a:t>
            </a:r>
            <a:r>
              <a:rPr lang="en-US" i="1" dirty="0" err="1">
                <a:solidFill>
                  <a:srgbClr val="00B050"/>
                </a:solidFill>
              </a:rPr>
              <a:t>test_marks</a:t>
            </a:r>
            <a:r>
              <a:rPr lang="en-US" i="1" dirty="0">
                <a:solidFill>
                  <a:srgbClr val="00B050"/>
                </a:solidFill>
              </a:rPr>
              <a:t> = [53, 74,  34];</a:t>
            </a:r>
          </a:p>
        </p:txBody>
      </p:sp>
      <p:sp>
        <p:nvSpPr>
          <p:cNvPr id="10" name="Oval 9">
            <a:extLst>
              <a:ext uri="{FF2B5EF4-FFF2-40B4-BE49-F238E27FC236}">
                <a16:creationId xmlns:a16="http://schemas.microsoft.com/office/drawing/2014/main" id="{16A40AC3-FB15-438B-8F54-487D746C39CA}"/>
              </a:ext>
            </a:extLst>
          </p:cNvPr>
          <p:cNvSpPr/>
          <p:nvPr/>
        </p:nvSpPr>
        <p:spPr>
          <a:xfrm>
            <a:off x="11430061" y="4225854"/>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E04A3A-81D6-46D3-9DF8-A47DE498A869}"/>
              </a:ext>
            </a:extLst>
          </p:cNvPr>
          <p:cNvSpPr txBox="1"/>
          <p:nvPr/>
        </p:nvSpPr>
        <p:spPr>
          <a:xfrm>
            <a:off x="4772297" y="2107474"/>
            <a:ext cx="3795974" cy="2585323"/>
          </a:xfrm>
          <a:prstGeom prst="rect">
            <a:avLst/>
          </a:prstGeom>
          <a:noFill/>
        </p:spPr>
        <p:txBody>
          <a:bodyPr wrap="square" rtlCol="0">
            <a:spAutoFit/>
          </a:bodyPr>
          <a:lstStyle/>
          <a:p>
            <a:pPr algn="r" rtl="1"/>
            <a:r>
              <a:rPr lang="en-US" dirty="0"/>
              <a:t>Start getting use to the name of “Array brackets” </a:t>
            </a:r>
            <a:br>
              <a:rPr lang="en-US" dirty="0"/>
            </a:br>
            <a:r>
              <a:rPr lang="en-US" dirty="0"/>
              <a:t>[]</a:t>
            </a:r>
          </a:p>
          <a:p>
            <a:pPr algn="r" rtl="1"/>
            <a:r>
              <a:rPr lang="en-US" dirty="0"/>
              <a:t>The square brackets indicate elements of a list.</a:t>
            </a:r>
          </a:p>
          <a:p>
            <a:pPr algn="r" rtl="1"/>
            <a:endParaRPr lang="en-US" dirty="0"/>
          </a:p>
          <a:p>
            <a:pPr algn="r" rtl="1"/>
            <a:r>
              <a:rPr lang="en-US" dirty="0"/>
              <a:t>$</a:t>
            </a:r>
            <a:r>
              <a:rPr lang="en-US" dirty="0" err="1"/>
              <a:t>test_marks</a:t>
            </a:r>
            <a:r>
              <a:rPr lang="en-US" dirty="0"/>
              <a:t>[1] </a:t>
            </a:r>
          </a:p>
          <a:p>
            <a:pPr algn="r" rtl="1"/>
            <a:endParaRPr lang="en-US" dirty="0"/>
          </a:p>
          <a:p>
            <a:pPr algn="r" rtl="1"/>
            <a:r>
              <a:rPr lang="en-US" dirty="0"/>
              <a:t>//74</a:t>
            </a:r>
          </a:p>
        </p:txBody>
      </p:sp>
    </p:spTree>
    <p:extLst>
      <p:ext uri="{BB962C8B-B14F-4D97-AF65-F5344CB8AC3E}">
        <p14:creationId xmlns:p14="http://schemas.microsoft.com/office/powerpoint/2010/main" val="90070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6C110-7C30-42AE-B62E-54797535C399}"/>
              </a:ext>
            </a:extLst>
          </p:cNvPr>
          <p:cNvSpPr/>
          <p:nvPr/>
        </p:nvSpPr>
        <p:spPr>
          <a:xfrm>
            <a:off x="2624071" y="351135"/>
            <a:ext cx="50811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of Contents</a:t>
            </a:r>
          </a:p>
        </p:txBody>
      </p:sp>
      <p:sp>
        <p:nvSpPr>
          <p:cNvPr id="7" name="TextBox 6">
            <a:extLst>
              <a:ext uri="{FF2B5EF4-FFF2-40B4-BE49-F238E27FC236}">
                <a16:creationId xmlns:a16="http://schemas.microsoft.com/office/drawing/2014/main" id="{4AC3A7E5-4EE1-4110-82C4-AB97EED16AEF}"/>
              </a:ext>
            </a:extLst>
          </p:cNvPr>
          <p:cNvSpPr txBox="1"/>
          <p:nvPr/>
        </p:nvSpPr>
        <p:spPr>
          <a:xfrm>
            <a:off x="1591733" y="1617133"/>
            <a:ext cx="6392334" cy="2308324"/>
          </a:xfrm>
          <a:prstGeom prst="rect">
            <a:avLst/>
          </a:prstGeom>
          <a:noFill/>
        </p:spPr>
        <p:txBody>
          <a:bodyPr wrap="square" rtlCol="0">
            <a:spAutoFit/>
          </a:bodyPr>
          <a:lstStyle/>
          <a:p>
            <a:pPr lvl="1"/>
            <a:endParaRPr lang="en-US" dirty="0"/>
          </a:p>
          <a:p>
            <a:r>
              <a:rPr lang="en-US" dirty="0"/>
              <a:t>SCSS, More organized Design &amp; Better Debugging</a:t>
            </a:r>
          </a:p>
          <a:p>
            <a:pPr marL="800100" lvl="1" indent="-342900">
              <a:buFont typeface="+mj-lt"/>
              <a:buAutoNum type="arabicPeriod"/>
            </a:pPr>
            <a:r>
              <a:rPr lang="en-US" dirty="0"/>
              <a:t>Selectors &amp; Syntax</a:t>
            </a:r>
          </a:p>
          <a:p>
            <a:pPr marL="800100" lvl="1" indent="-342900">
              <a:buFont typeface="+mj-lt"/>
              <a:buAutoNum type="arabicPeriod"/>
            </a:pPr>
            <a:r>
              <a:rPr lang="en-US" dirty="0"/>
              <a:t>Organization of codes</a:t>
            </a:r>
          </a:p>
          <a:p>
            <a:pPr marL="800100" lvl="1" indent="-342900">
              <a:buFont typeface="+mj-lt"/>
              <a:buAutoNum type="arabicPeriod"/>
            </a:pPr>
            <a:r>
              <a:rPr lang="en-US" dirty="0"/>
              <a:t>Mixins</a:t>
            </a:r>
          </a:p>
          <a:p>
            <a:pPr marL="800100" lvl="1" indent="-342900">
              <a:buFont typeface="+mj-lt"/>
              <a:buAutoNum type="arabicPeriod"/>
            </a:pPr>
            <a:r>
              <a:rPr lang="en-US" dirty="0"/>
              <a:t>Functions</a:t>
            </a:r>
          </a:p>
          <a:p>
            <a:pPr marL="800100" lvl="1" indent="-342900">
              <a:buFont typeface="+mj-lt"/>
              <a:buAutoNum type="arabicPeriod"/>
            </a:pPr>
            <a:r>
              <a:rPr lang="en-US" dirty="0"/>
              <a:t>Responsiveness</a:t>
            </a:r>
          </a:p>
          <a:p>
            <a:endParaRPr lang="en-US" dirty="0"/>
          </a:p>
        </p:txBody>
      </p:sp>
    </p:spTree>
    <p:extLst>
      <p:ext uri="{BB962C8B-B14F-4D97-AF65-F5344CB8AC3E}">
        <p14:creationId xmlns:p14="http://schemas.microsoft.com/office/powerpoint/2010/main" val="47943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6ACF1-4BFD-4E01-8E84-D6CF18118421}"/>
              </a:ext>
            </a:extLst>
          </p:cNvPr>
          <p:cNvSpPr/>
          <p:nvPr/>
        </p:nvSpPr>
        <p:spPr>
          <a:xfrm>
            <a:off x="2868837" y="198735"/>
            <a:ext cx="316144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For loops</a:t>
            </a:r>
          </a:p>
        </p:txBody>
      </p:sp>
      <p:sp>
        <p:nvSpPr>
          <p:cNvPr id="5" name="TextBox 4">
            <a:extLst>
              <a:ext uri="{FF2B5EF4-FFF2-40B4-BE49-F238E27FC236}">
                <a16:creationId xmlns:a16="http://schemas.microsoft.com/office/drawing/2014/main" id="{D54CA157-4901-4F6C-9580-3D8E6CE569FF}"/>
              </a:ext>
            </a:extLst>
          </p:cNvPr>
          <p:cNvSpPr txBox="1"/>
          <p:nvPr/>
        </p:nvSpPr>
        <p:spPr>
          <a:xfrm>
            <a:off x="567265" y="1592702"/>
            <a:ext cx="3056466" cy="2031325"/>
          </a:xfrm>
          <a:prstGeom prst="rect">
            <a:avLst/>
          </a:prstGeom>
          <a:noFill/>
        </p:spPr>
        <p:txBody>
          <a:bodyPr wrap="square" rtlCol="0">
            <a:spAutoFit/>
          </a:bodyPr>
          <a:lstStyle/>
          <a:p>
            <a:r>
              <a:rPr lang="en-US" dirty="0"/>
              <a:t>For loops are used when you have repetitive processes.</a:t>
            </a:r>
          </a:p>
          <a:p>
            <a:endParaRPr lang="en-US" dirty="0"/>
          </a:p>
          <a:p>
            <a:r>
              <a:rPr lang="en-US" dirty="0"/>
              <a:t>It saves time coding and allows for the program to execute efficiently.</a:t>
            </a:r>
          </a:p>
        </p:txBody>
      </p:sp>
      <p:sp>
        <p:nvSpPr>
          <p:cNvPr id="9" name="Flowchart: Process 8">
            <a:extLst>
              <a:ext uri="{FF2B5EF4-FFF2-40B4-BE49-F238E27FC236}">
                <a16:creationId xmlns:a16="http://schemas.microsoft.com/office/drawing/2014/main" id="{2CD190C7-2202-4072-AF77-C17C5120737F}"/>
              </a:ext>
            </a:extLst>
          </p:cNvPr>
          <p:cNvSpPr/>
          <p:nvPr/>
        </p:nvSpPr>
        <p:spPr>
          <a:xfrm>
            <a:off x="0" y="4665133"/>
            <a:ext cx="12192000" cy="2192867"/>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CD2B16C-293E-423E-9F64-BE3720723B2D}"/>
              </a:ext>
            </a:extLst>
          </p:cNvPr>
          <p:cNvSpPr txBox="1"/>
          <p:nvPr/>
        </p:nvSpPr>
        <p:spPr>
          <a:xfrm>
            <a:off x="662797" y="5253320"/>
            <a:ext cx="7671305" cy="1477328"/>
          </a:xfrm>
          <a:prstGeom prst="rect">
            <a:avLst/>
          </a:prstGeom>
          <a:noFill/>
        </p:spPr>
        <p:txBody>
          <a:bodyPr wrap="square" rtlCol="0">
            <a:spAutoFit/>
          </a:bodyPr>
          <a:lstStyle/>
          <a:p>
            <a:r>
              <a:rPr lang="en-US" i="1" dirty="0">
                <a:solidFill>
                  <a:srgbClr val="00B0F0"/>
                </a:solidFill>
              </a:rPr>
              <a:t>$</a:t>
            </a:r>
            <a:r>
              <a:rPr lang="en-US" i="1" dirty="0" err="1">
                <a:solidFill>
                  <a:srgbClr val="00B050"/>
                </a:solidFill>
              </a:rPr>
              <a:t>employee_names</a:t>
            </a:r>
            <a:r>
              <a:rPr lang="en-US" i="1" dirty="0">
                <a:solidFill>
                  <a:srgbClr val="00B050"/>
                </a:solidFill>
              </a:rPr>
              <a:t> = [“Agnus”, “Johnny”, “Sarah”];</a:t>
            </a:r>
          </a:p>
          <a:p>
            <a:endParaRPr lang="en-US" i="1" dirty="0">
              <a:solidFill>
                <a:srgbClr val="00B050"/>
              </a:solidFill>
            </a:endParaRPr>
          </a:p>
          <a:p>
            <a:r>
              <a:rPr lang="en-US" i="1" dirty="0">
                <a:solidFill>
                  <a:srgbClr val="00B0F0"/>
                </a:solidFill>
              </a:rPr>
              <a:t>for ($j = 0; $j&lt; </a:t>
            </a:r>
            <a:r>
              <a:rPr lang="en-US" i="1" dirty="0" err="1">
                <a:solidFill>
                  <a:srgbClr val="00B0F0"/>
                </a:solidFill>
              </a:rPr>
              <a:t>employee_names</a:t>
            </a:r>
            <a:r>
              <a:rPr lang="en-US" i="1" dirty="0">
                <a:solidFill>
                  <a:srgbClr val="00B0F0"/>
                </a:solidFill>
              </a:rPr>
              <a:t>; $</a:t>
            </a:r>
            <a:r>
              <a:rPr lang="en-US" i="1" dirty="0" err="1">
                <a:solidFill>
                  <a:srgbClr val="00B0F0"/>
                </a:solidFill>
              </a:rPr>
              <a:t>j++</a:t>
            </a:r>
            <a:r>
              <a:rPr lang="en-US" i="1" dirty="0">
                <a:solidFill>
                  <a:srgbClr val="00B0F0"/>
                </a:solidFill>
              </a:rPr>
              <a:t>){</a:t>
            </a:r>
          </a:p>
          <a:p>
            <a:r>
              <a:rPr lang="en-US" i="1" dirty="0">
                <a:solidFill>
                  <a:srgbClr val="00B0F0"/>
                </a:solidFill>
              </a:rPr>
              <a:t>	echo (“hello ”.$</a:t>
            </a:r>
            <a:r>
              <a:rPr lang="en-US" i="1" dirty="0" err="1">
                <a:solidFill>
                  <a:srgbClr val="00B0F0"/>
                </a:solidFill>
              </a:rPr>
              <a:t>employee_names</a:t>
            </a:r>
            <a:r>
              <a:rPr lang="en-US" i="1" dirty="0">
                <a:solidFill>
                  <a:srgbClr val="00B0F0"/>
                </a:solidFill>
              </a:rPr>
              <a:t>[$j]);</a:t>
            </a:r>
          </a:p>
          <a:p>
            <a:r>
              <a:rPr lang="en-US" i="1" dirty="0">
                <a:solidFill>
                  <a:srgbClr val="00B0F0"/>
                </a:solidFill>
              </a:rPr>
              <a:t>}</a:t>
            </a:r>
          </a:p>
        </p:txBody>
      </p:sp>
      <p:sp>
        <p:nvSpPr>
          <p:cNvPr id="10" name="Oval 9">
            <a:extLst>
              <a:ext uri="{FF2B5EF4-FFF2-40B4-BE49-F238E27FC236}">
                <a16:creationId xmlns:a16="http://schemas.microsoft.com/office/drawing/2014/main" id="{16A40AC3-FB15-438B-8F54-487D746C39CA}"/>
              </a:ext>
            </a:extLst>
          </p:cNvPr>
          <p:cNvSpPr/>
          <p:nvPr/>
        </p:nvSpPr>
        <p:spPr>
          <a:xfrm>
            <a:off x="11430061" y="4225854"/>
            <a:ext cx="2258786" cy="12995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674B255-0A76-411C-B4EB-E88C905670F8}"/>
              </a:ext>
            </a:extLst>
          </p:cNvPr>
          <p:cNvSpPr/>
          <p:nvPr/>
        </p:nvSpPr>
        <p:spPr>
          <a:xfrm>
            <a:off x="-846669" y="6181467"/>
            <a:ext cx="1413934" cy="14224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E04A3A-81D6-46D3-9DF8-A47DE498A869}"/>
              </a:ext>
            </a:extLst>
          </p:cNvPr>
          <p:cNvSpPr txBox="1"/>
          <p:nvPr/>
        </p:nvSpPr>
        <p:spPr>
          <a:xfrm>
            <a:off x="4772297" y="2107474"/>
            <a:ext cx="3795974" cy="2031325"/>
          </a:xfrm>
          <a:prstGeom prst="rect">
            <a:avLst/>
          </a:prstGeom>
          <a:noFill/>
        </p:spPr>
        <p:txBody>
          <a:bodyPr wrap="square" rtlCol="0">
            <a:spAutoFit/>
          </a:bodyPr>
          <a:lstStyle/>
          <a:p>
            <a:pPr algn="r" rtl="1"/>
            <a:r>
              <a:rPr lang="en-US" dirty="0"/>
              <a:t>With for loops, you should know which number you start at, </a:t>
            </a:r>
          </a:p>
          <a:p>
            <a:pPr algn="r" rtl="1"/>
            <a:r>
              <a:rPr lang="en-US" dirty="0">
                <a:solidFill>
                  <a:schemeClr val="accent2">
                    <a:lumMod val="75000"/>
                  </a:schemeClr>
                </a:solidFill>
              </a:rPr>
              <a:t>End at,</a:t>
            </a:r>
          </a:p>
          <a:p>
            <a:pPr algn="r" rtl="1"/>
            <a:r>
              <a:rPr lang="en-US" dirty="0">
                <a:solidFill>
                  <a:schemeClr val="accent2">
                    <a:lumMod val="75000"/>
                  </a:schemeClr>
                </a:solidFill>
              </a:rPr>
              <a:t>And increase/decrease</a:t>
            </a:r>
          </a:p>
          <a:p>
            <a:pPr algn="r" rtl="1"/>
            <a:endParaRPr lang="en-US" dirty="0">
              <a:solidFill>
                <a:schemeClr val="accent2">
                  <a:lumMod val="75000"/>
                </a:schemeClr>
              </a:solidFill>
            </a:endParaRPr>
          </a:p>
          <a:p>
            <a:pPr algn="r" rtl="1"/>
            <a:r>
              <a:rPr lang="en-US" dirty="0">
                <a:solidFill>
                  <a:schemeClr val="accent2">
                    <a:lumMod val="75000"/>
                  </a:schemeClr>
                </a:solidFill>
              </a:rPr>
              <a:t>A integer variable will help traverse through the loop.</a:t>
            </a:r>
          </a:p>
        </p:txBody>
      </p:sp>
    </p:spTree>
    <p:extLst>
      <p:ext uri="{BB962C8B-B14F-4D97-AF65-F5344CB8AC3E}">
        <p14:creationId xmlns:p14="http://schemas.microsoft.com/office/powerpoint/2010/main" val="1740912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91000F-F543-47F0-BB97-F12A8F0720C8}"/>
              </a:ext>
            </a:extLst>
          </p:cNvPr>
          <p:cNvSpPr/>
          <p:nvPr/>
        </p:nvSpPr>
        <p:spPr>
          <a:xfrm>
            <a:off x="3904114" y="251845"/>
            <a:ext cx="3201518" cy="923330"/>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Scandir</a:t>
            </a:r>
            <a:r>
              <a:rPr lang="en-US" sz="5400" dirty="0">
                <a:ln w="0"/>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0B5DFEEF-D061-4EA2-A3B2-5D138F9DF148}"/>
              </a:ext>
            </a:extLst>
          </p:cNvPr>
          <p:cNvSpPr txBox="1"/>
          <p:nvPr/>
        </p:nvSpPr>
        <p:spPr>
          <a:xfrm>
            <a:off x="1191490" y="1736436"/>
            <a:ext cx="4590473" cy="3970318"/>
          </a:xfrm>
          <a:prstGeom prst="rect">
            <a:avLst/>
          </a:prstGeom>
          <a:noFill/>
        </p:spPr>
        <p:txBody>
          <a:bodyPr wrap="square" rtlCol="0">
            <a:spAutoFit/>
          </a:bodyPr>
          <a:lstStyle/>
          <a:p>
            <a:r>
              <a:rPr lang="en-US" dirty="0"/>
              <a:t>Read in all files/folders</a:t>
            </a:r>
          </a:p>
          <a:p>
            <a:endParaRPr lang="en-US" dirty="0"/>
          </a:p>
          <a:p>
            <a:endParaRPr lang="en-US" dirty="0"/>
          </a:p>
          <a:p>
            <a:endParaRPr lang="en-US" dirty="0"/>
          </a:p>
          <a:p>
            <a:r>
              <a:rPr lang="en-US" dirty="0"/>
              <a:t>$</a:t>
            </a:r>
            <a:r>
              <a:rPr lang="en-US" dirty="0" err="1"/>
              <a:t>all_files</a:t>
            </a:r>
            <a:r>
              <a:rPr lang="en-US" dirty="0"/>
              <a:t>     =    </a:t>
            </a:r>
            <a:r>
              <a:rPr lang="en-US" dirty="0" err="1"/>
              <a:t>scandir</a:t>
            </a:r>
            <a:r>
              <a:rPr lang="en-US" dirty="0"/>
              <a:t>(“./</a:t>
            </a:r>
            <a:r>
              <a:rPr lang="en-US" dirty="0" err="1"/>
              <a:t>img</a:t>
            </a:r>
            <a:r>
              <a:rPr lang="en-US" dirty="0"/>
              <a:t>/”);</a:t>
            </a:r>
          </a:p>
          <a:p>
            <a:endParaRPr lang="en-US" dirty="0"/>
          </a:p>
          <a:p>
            <a:endParaRPr lang="en-US" dirty="0"/>
          </a:p>
          <a:p>
            <a:r>
              <a:rPr lang="en-US" dirty="0"/>
              <a:t>For (int $</a:t>
            </a:r>
            <a:r>
              <a:rPr lang="en-US" dirty="0" err="1"/>
              <a:t>i</a:t>
            </a:r>
            <a:r>
              <a:rPr lang="en-US" dirty="0"/>
              <a:t> = 0; $</a:t>
            </a:r>
            <a:r>
              <a:rPr lang="en-US" dirty="0" err="1"/>
              <a:t>i</a:t>
            </a:r>
            <a:r>
              <a:rPr lang="en-US" dirty="0"/>
              <a:t> &lt; count($</a:t>
            </a:r>
            <a:r>
              <a:rPr lang="en-US" dirty="0" err="1"/>
              <a:t>all_files</a:t>
            </a:r>
            <a:r>
              <a:rPr lang="en-US" dirty="0"/>
              <a:t>); $</a:t>
            </a:r>
            <a:r>
              <a:rPr lang="en-US" dirty="0" err="1"/>
              <a:t>i</a:t>
            </a:r>
            <a:r>
              <a:rPr lang="en-US" dirty="0"/>
              <a:t>++ ){</a:t>
            </a:r>
          </a:p>
          <a:p>
            <a:endParaRPr lang="en-US" dirty="0"/>
          </a:p>
          <a:p>
            <a:r>
              <a:rPr lang="en-US" dirty="0"/>
              <a:t>Echo “image = ” . $</a:t>
            </a:r>
            <a:r>
              <a:rPr lang="en-US" dirty="0" err="1"/>
              <a:t>all_files</a:t>
            </a:r>
            <a:r>
              <a:rPr lang="en-US" dirty="0"/>
              <a:t>[$</a:t>
            </a:r>
            <a:r>
              <a:rPr lang="en-US" dirty="0" err="1"/>
              <a:t>i</a:t>
            </a:r>
            <a:r>
              <a:rPr lang="en-US" dirty="0"/>
              <a:t>];</a:t>
            </a:r>
          </a:p>
          <a:p>
            <a:endParaRPr lang="en-US" dirty="0"/>
          </a:p>
          <a:p>
            <a:r>
              <a:rPr lang="en-US" dirty="0"/>
              <a:t>}</a:t>
            </a:r>
          </a:p>
          <a:p>
            <a:endParaRPr lang="en-US" dirty="0"/>
          </a:p>
        </p:txBody>
      </p:sp>
    </p:spTree>
    <p:extLst>
      <p:ext uri="{BB962C8B-B14F-4D97-AF65-F5344CB8AC3E}">
        <p14:creationId xmlns:p14="http://schemas.microsoft.com/office/powerpoint/2010/main" val="391389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MySQL Database</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Normalized Database</a:t>
            </a:r>
          </a:p>
        </p:txBody>
      </p:sp>
    </p:spTree>
    <p:extLst>
      <p:ext uri="{BB962C8B-B14F-4D97-AF65-F5344CB8AC3E}">
        <p14:creationId xmlns:p14="http://schemas.microsoft.com/office/powerpoint/2010/main" val="483913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BEF83-916C-4E05-A6BA-6D536B8130CF}"/>
              </a:ext>
            </a:extLst>
          </p:cNvPr>
          <p:cNvSpPr txBox="1"/>
          <p:nvPr/>
        </p:nvSpPr>
        <p:spPr>
          <a:xfrm>
            <a:off x="1938866" y="406361"/>
            <a:ext cx="6096000" cy="4154984"/>
          </a:xfrm>
          <a:prstGeom prst="rect">
            <a:avLst/>
          </a:prstGeom>
          <a:noFill/>
        </p:spPr>
        <p:txBody>
          <a:bodyPr wrap="square">
            <a:spAutoFit/>
          </a:bodyPr>
          <a:lstStyle/>
          <a:p>
            <a:r>
              <a:rPr lang="en-US" sz="4800" dirty="0"/>
              <a:t>enter DATABASES</a:t>
            </a:r>
          </a:p>
          <a:p>
            <a:endParaRPr lang="en-US" dirty="0"/>
          </a:p>
          <a:p>
            <a:r>
              <a:rPr lang="en-US" dirty="0"/>
              <a:t>Storage medium used to store vast amounts of data/information.</a:t>
            </a:r>
          </a:p>
          <a:p>
            <a:endParaRPr lang="en-US" dirty="0"/>
          </a:p>
          <a:p>
            <a:endParaRPr lang="en-US" dirty="0"/>
          </a:p>
          <a:p>
            <a:endParaRPr lang="en-US" dirty="0"/>
          </a:p>
          <a:p>
            <a:r>
              <a:rPr lang="en-US" dirty="0"/>
              <a:t>Analogy</a:t>
            </a:r>
          </a:p>
          <a:p>
            <a:endParaRPr lang="en-US" dirty="0"/>
          </a:p>
          <a:p>
            <a:r>
              <a:rPr lang="en-US" dirty="0"/>
              <a:t>Every family(website) has at least one fridge(database) in there home, to guard food(data) from pests(third-parties) </a:t>
            </a:r>
          </a:p>
          <a:p>
            <a:endParaRPr lang="en-US" dirty="0"/>
          </a:p>
        </p:txBody>
      </p:sp>
      <p:pic>
        <p:nvPicPr>
          <p:cNvPr id="5" name="Picture 4">
            <a:extLst>
              <a:ext uri="{FF2B5EF4-FFF2-40B4-BE49-F238E27FC236}">
                <a16:creationId xmlns:a16="http://schemas.microsoft.com/office/drawing/2014/main" id="{167B989B-A28F-46FC-9542-A26A3C733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866" y="980946"/>
            <a:ext cx="1895740" cy="1848108"/>
          </a:xfrm>
          <a:prstGeom prst="rect">
            <a:avLst/>
          </a:prstGeom>
        </p:spPr>
      </p:pic>
    </p:spTree>
    <p:extLst>
      <p:ext uri="{BB962C8B-B14F-4D97-AF65-F5344CB8AC3E}">
        <p14:creationId xmlns:p14="http://schemas.microsoft.com/office/powerpoint/2010/main" val="4054020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BBEF83-916C-4E05-A6BA-6D536B8130CF}"/>
              </a:ext>
            </a:extLst>
          </p:cNvPr>
          <p:cNvSpPr txBox="1"/>
          <p:nvPr/>
        </p:nvSpPr>
        <p:spPr>
          <a:xfrm>
            <a:off x="1938866" y="406361"/>
            <a:ext cx="6096000" cy="4985980"/>
          </a:xfrm>
          <a:prstGeom prst="rect">
            <a:avLst/>
          </a:prstGeom>
          <a:noFill/>
        </p:spPr>
        <p:txBody>
          <a:bodyPr wrap="square">
            <a:spAutoFit/>
          </a:bodyPr>
          <a:lstStyle/>
          <a:p>
            <a:r>
              <a:rPr lang="en-US" sz="4800" dirty="0"/>
              <a:t>enter DATABASES</a:t>
            </a:r>
          </a:p>
          <a:p>
            <a:endParaRPr lang="en-US" dirty="0"/>
          </a:p>
          <a:p>
            <a:r>
              <a:rPr lang="en-US" dirty="0"/>
              <a:t>Storage medium used to store vast amounts of data/information.</a:t>
            </a:r>
          </a:p>
          <a:p>
            <a:endParaRPr lang="en-US" dirty="0"/>
          </a:p>
          <a:p>
            <a:endParaRPr lang="en-US" dirty="0"/>
          </a:p>
          <a:p>
            <a:endParaRPr lang="en-US" dirty="0"/>
          </a:p>
          <a:p>
            <a:endParaRPr lang="en-US" dirty="0"/>
          </a:p>
          <a:p>
            <a:endParaRPr lang="en-US" dirty="0"/>
          </a:p>
          <a:p>
            <a:endParaRPr lang="en-US" dirty="0"/>
          </a:p>
          <a:p>
            <a:r>
              <a:rPr lang="en-US" dirty="0"/>
              <a:t>If you look at your National ID CARD</a:t>
            </a:r>
          </a:p>
          <a:p>
            <a:r>
              <a:rPr lang="en-US" dirty="0"/>
              <a:t>You will notice that you have various "fields" relating to categories that classify you. You would be one ROW.</a:t>
            </a:r>
          </a:p>
          <a:p>
            <a:endParaRPr lang="en-US" dirty="0"/>
          </a:p>
          <a:p>
            <a:endParaRPr lang="en-US" dirty="0"/>
          </a:p>
        </p:txBody>
      </p:sp>
      <p:pic>
        <p:nvPicPr>
          <p:cNvPr id="5" name="Picture 4">
            <a:extLst>
              <a:ext uri="{FF2B5EF4-FFF2-40B4-BE49-F238E27FC236}">
                <a16:creationId xmlns:a16="http://schemas.microsoft.com/office/drawing/2014/main" id="{167B989B-A28F-46FC-9542-A26A3C733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866" y="980946"/>
            <a:ext cx="1895740" cy="1848108"/>
          </a:xfrm>
          <a:prstGeom prst="rect">
            <a:avLst/>
          </a:prstGeom>
        </p:spPr>
      </p:pic>
    </p:spTree>
    <p:extLst>
      <p:ext uri="{BB962C8B-B14F-4D97-AF65-F5344CB8AC3E}">
        <p14:creationId xmlns:p14="http://schemas.microsoft.com/office/powerpoint/2010/main" val="1969299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941090-76BA-4B31-B572-9229DDFD3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9427"/>
            <a:ext cx="12192000" cy="5891372"/>
          </a:xfrm>
          <a:prstGeom prst="rect">
            <a:avLst/>
          </a:prstGeom>
        </p:spPr>
      </p:pic>
      <p:sp>
        <p:nvSpPr>
          <p:cNvPr id="4" name="Rectangle 3">
            <a:extLst>
              <a:ext uri="{FF2B5EF4-FFF2-40B4-BE49-F238E27FC236}">
                <a16:creationId xmlns:a16="http://schemas.microsoft.com/office/drawing/2014/main" id="{CA8D848B-37EE-4A47-B3E7-1336A85CE323}"/>
              </a:ext>
            </a:extLst>
          </p:cNvPr>
          <p:cNvSpPr/>
          <p:nvPr/>
        </p:nvSpPr>
        <p:spPr>
          <a:xfrm>
            <a:off x="913569" y="207201"/>
            <a:ext cx="8518298" cy="400110"/>
          </a:xfrm>
          <a:prstGeom prst="rect">
            <a:avLst/>
          </a:prstGeom>
          <a:noFill/>
        </p:spPr>
        <p:txBody>
          <a:bodyPr wrap="square" lIns="91440" tIns="45720" rIns="91440" bIns="45720">
            <a:spAutoFit/>
          </a:bodyPr>
          <a:lstStyle/>
          <a:p>
            <a:r>
              <a:rPr lang="en-US" sz="2000" dirty="0"/>
              <a:t>The layout consists of various tables, each built by fields and rows.</a:t>
            </a:r>
          </a:p>
        </p:txBody>
      </p:sp>
    </p:spTree>
    <p:extLst>
      <p:ext uri="{BB962C8B-B14F-4D97-AF65-F5344CB8AC3E}">
        <p14:creationId xmlns:p14="http://schemas.microsoft.com/office/powerpoint/2010/main" val="2648411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1EE702-092E-4338-9657-B07B8C128EE2}"/>
              </a:ext>
            </a:extLst>
          </p:cNvPr>
          <p:cNvSpPr txBox="1"/>
          <p:nvPr/>
        </p:nvSpPr>
        <p:spPr>
          <a:xfrm>
            <a:off x="1794933" y="219839"/>
            <a:ext cx="6096000" cy="9510296"/>
          </a:xfrm>
          <a:prstGeom prst="rect">
            <a:avLst/>
          </a:prstGeom>
          <a:noFill/>
        </p:spPr>
        <p:txBody>
          <a:bodyPr wrap="square">
            <a:spAutoFit/>
          </a:bodyPr>
          <a:lstStyle/>
          <a:p>
            <a:r>
              <a:rPr lang="en-US" dirty="0"/>
              <a:t>If you look at your National ID CARD</a:t>
            </a:r>
          </a:p>
          <a:p>
            <a:r>
              <a:rPr lang="en-US" dirty="0"/>
              <a:t>You will notice that you have various "fields" relating to categories that classify you. You would be one ROW.</a:t>
            </a:r>
          </a:p>
          <a:p>
            <a:endParaRPr lang="en-US" dirty="0"/>
          </a:p>
          <a:p>
            <a:pPr algn="ctr"/>
            <a:endParaRPr lang="en-US" dirty="0"/>
          </a:p>
          <a:p>
            <a:pPr algn="ctr"/>
            <a:r>
              <a:rPr lang="en-US" dirty="0"/>
              <a:t>Your bestie would be another ROW.</a:t>
            </a:r>
          </a:p>
          <a:p>
            <a:pPr algn="ctr"/>
            <a:r>
              <a:rPr lang="en-US" dirty="0"/>
              <a:t>Your mother would make another.</a:t>
            </a:r>
          </a:p>
          <a:p>
            <a:pPr algn="ctr"/>
            <a:r>
              <a:rPr lang="en-US" dirty="0"/>
              <a:t>Many of these Rows will fill up a table.</a:t>
            </a:r>
          </a:p>
          <a:p>
            <a:pPr algn="ctr"/>
            <a:r>
              <a:rPr lang="en-US" dirty="0"/>
              <a:t>And so we have a basic database. </a:t>
            </a:r>
          </a:p>
          <a:p>
            <a:endParaRPr lang="en-US" dirty="0"/>
          </a:p>
          <a:p>
            <a:endParaRPr lang="en-US" dirty="0"/>
          </a:p>
          <a:p>
            <a:pPr algn="r"/>
            <a:r>
              <a:rPr lang="en-US" dirty="0" err="1"/>
              <a:t>Percs</a:t>
            </a:r>
            <a:r>
              <a:rPr lang="en-US" dirty="0"/>
              <a:t> -&gt;&gt;&gt; </a:t>
            </a:r>
          </a:p>
          <a:p>
            <a:pPr algn="r"/>
            <a:r>
              <a:rPr lang="en-US" dirty="0"/>
              <a:t>Two Tables may be linked together through a relationship.</a:t>
            </a:r>
          </a:p>
          <a:p>
            <a:pPr algn="r"/>
            <a:r>
              <a:rPr lang="en-US" dirty="0"/>
              <a:t>There are three types of relationships</a:t>
            </a:r>
          </a:p>
          <a:p>
            <a:pPr algn="r"/>
            <a:r>
              <a:rPr lang="en-US" dirty="0"/>
              <a:t>1) One-to-One</a:t>
            </a:r>
          </a:p>
          <a:p>
            <a:pPr algn="r"/>
            <a:r>
              <a:rPr lang="en-US" dirty="0"/>
              <a:t>2) One-to-Many</a:t>
            </a:r>
          </a:p>
          <a:p>
            <a:pPr algn="r"/>
            <a:r>
              <a:rPr lang="en-US" dirty="0"/>
              <a:t>3) Many-to-Many</a:t>
            </a:r>
          </a:p>
          <a:p>
            <a:pPr algn="r"/>
            <a:endParaRPr lang="en-US" dirty="0"/>
          </a:p>
          <a:p>
            <a:pPr algn="r"/>
            <a:endParaRPr lang="en-US" dirty="0"/>
          </a:p>
          <a:p>
            <a:pPr algn="r"/>
            <a:endParaRPr lang="en-US" dirty="0"/>
          </a:p>
          <a:p>
            <a:pPr algn="r"/>
            <a:endParaRPr lang="en-US" dirty="0"/>
          </a:p>
          <a:p>
            <a:pPr algn="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Tree>
    <p:extLst>
      <p:ext uri="{BB962C8B-B14F-4D97-AF65-F5344CB8AC3E}">
        <p14:creationId xmlns:p14="http://schemas.microsoft.com/office/powerpoint/2010/main" val="26093004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2199-2E4D-4F60-A387-22D97B629F98}"/>
              </a:ext>
            </a:extLst>
          </p:cNvPr>
          <p:cNvSpPr>
            <a:spLocks noGrp="1"/>
          </p:cNvSpPr>
          <p:nvPr>
            <p:ph type="title"/>
          </p:nvPr>
        </p:nvSpPr>
        <p:spPr/>
        <p:txBody>
          <a:bodyPr/>
          <a:lstStyle/>
          <a:p>
            <a:r>
              <a:rPr lang="en-US" dirty="0"/>
              <a:t>Normal </a:t>
            </a:r>
            <a:r>
              <a:rPr lang="en-US" altLang="zh-CN" dirty="0"/>
              <a:t>Forms</a:t>
            </a:r>
            <a:endParaRPr lang="en-US" dirty="0"/>
          </a:p>
        </p:txBody>
      </p:sp>
      <p:sp>
        <p:nvSpPr>
          <p:cNvPr id="3" name="TextBox 2">
            <a:extLst>
              <a:ext uri="{FF2B5EF4-FFF2-40B4-BE49-F238E27FC236}">
                <a16:creationId xmlns:a16="http://schemas.microsoft.com/office/drawing/2014/main" id="{449CDE03-A882-47CA-B573-6885A9C2D01D}"/>
              </a:ext>
            </a:extLst>
          </p:cNvPr>
          <p:cNvSpPr txBox="1"/>
          <p:nvPr/>
        </p:nvSpPr>
        <p:spPr>
          <a:xfrm>
            <a:off x="1397001" y="2658533"/>
            <a:ext cx="5444066" cy="2616101"/>
          </a:xfrm>
          <a:prstGeom prst="rect">
            <a:avLst/>
          </a:prstGeom>
          <a:noFill/>
        </p:spPr>
        <p:txBody>
          <a:bodyPr wrap="square" rtlCol="0">
            <a:spAutoFit/>
          </a:bodyPr>
          <a:lstStyle/>
          <a:p>
            <a:r>
              <a:rPr lang="en-US" sz="2800" dirty="0"/>
              <a:t>What are Normal Forms anyways?</a:t>
            </a:r>
          </a:p>
          <a:p>
            <a:endParaRPr lang="en-US" dirty="0"/>
          </a:p>
          <a:p>
            <a:r>
              <a:rPr lang="en-US" dirty="0"/>
              <a:t>They are protection against bad data storage. </a:t>
            </a:r>
          </a:p>
          <a:p>
            <a:endParaRPr lang="en-US" dirty="0"/>
          </a:p>
          <a:p>
            <a:r>
              <a:rPr lang="en-US" dirty="0"/>
              <a:t>Normal forms have a specific structure that leaves no room for data redundancy and data ambiguity</a:t>
            </a:r>
          </a:p>
        </p:txBody>
      </p:sp>
      <p:sp>
        <p:nvSpPr>
          <p:cNvPr id="4" name="TextBox 3">
            <a:extLst>
              <a:ext uri="{FF2B5EF4-FFF2-40B4-BE49-F238E27FC236}">
                <a16:creationId xmlns:a16="http://schemas.microsoft.com/office/drawing/2014/main" id="{50F0082A-4252-4812-B8EF-901A8ECFD8E4}"/>
              </a:ext>
            </a:extLst>
          </p:cNvPr>
          <p:cNvSpPr txBox="1"/>
          <p:nvPr/>
        </p:nvSpPr>
        <p:spPr>
          <a:xfrm>
            <a:off x="7890933" y="3598333"/>
            <a:ext cx="3496734" cy="2862322"/>
          </a:xfrm>
          <a:prstGeom prst="rect">
            <a:avLst/>
          </a:prstGeom>
          <a:noFill/>
        </p:spPr>
        <p:txBody>
          <a:bodyPr wrap="square" rtlCol="0">
            <a:spAutoFit/>
          </a:bodyPr>
          <a:lstStyle/>
          <a:p>
            <a:r>
              <a:rPr lang="en-US" dirty="0"/>
              <a:t>Remembering the database-fridge analogy: Without Normal levels, the fridge would have peanut butter next to cheese (unorganized); empty sauce bottles (old data); cockroaches and mice crawling on the food (security leaks)</a:t>
            </a:r>
          </a:p>
        </p:txBody>
      </p:sp>
    </p:spTree>
    <p:extLst>
      <p:ext uri="{BB962C8B-B14F-4D97-AF65-F5344CB8AC3E}">
        <p14:creationId xmlns:p14="http://schemas.microsoft.com/office/powerpoint/2010/main" val="4107394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1NF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6" name="Picture 5">
            <a:extLst>
              <a:ext uri="{FF2B5EF4-FFF2-40B4-BE49-F238E27FC236}">
                <a16:creationId xmlns:a16="http://schemas.microsoft.com/office/drawing/2014/main" id="{A4C8C7D5-9BA5-4EBE-B639-CA81CA7F8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4" y="550333"/>
            <a:ext cx="10092212" cy="6858000"/>
          </a:xfrm>
          <a:prstGeom prst="rect">
            <a:avLst/>
          </a:prstGeom>
        </p:spPr>
      </p:pic>
    </p:spTree>
    <p:extLst>
      <p:ext uri="{BB962C8B-B14F-4D97-AF65-F5344CB8AC3E}">
        <p14:creationId xmlns:p14="http://schemas.microsoft.com/office/powerpoint/2010/main" val="3753088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1NF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2E1D975A-1CA2-4A76-8ED4-003E8E408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90" y="176199"/>
            <a:ext cx="10242019" cy="6858000"/>
          </a:xfrm>
          <a:prstGeom prst="rect">
            <a:avLst/>
          </a:prstGeom>
        </p:spPr>
      </p:pic>
    </p:spTree>
    <p:extLst>
      <p:ext uri="{BB962C8B-B14F-4D97-AF65-F5344CB8AC3E}">
        <p14:creationId xmlns:p14="http://schemas.microsoft.com/office/powerpoint/2010/main" val="76588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E6C110-7C30-42AE-B62E-54797535C399}"/>
              </a:ext>
            </a:extLst>
          </p:cNvPr>
          <p:cNvSpPr/>
          <p:nvPr/>
        </p:nvSpPr>
        <p:spPr>
          <a:xfrm>
            <a:off x="2624071" y="351135"/>
            <a:ext cx="50811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Table of Contents</a:t>
            </a:r>
          </a:p>
        </p:txBody>
      </p:sp>
      <p:sp>
        <p:nvSpPr>
          <p:cNvPr id="7" name="TextBox 6">
            <a:extLst>
              <a:ext uri="{FF2B5EF4-FFF2-40B4-BE49-F238E27FC236}">
                <a16:creationId xmlns:a16="http://schemas.microsoft.com/office/drawing/2014/main" id="{4AC3A7E5-4EE1-4110-82C4-AB97EED16AEF}"/>
              </a:ext>
            </a:extLst>
          </p:cNvPr>
          <p:cNvSpPr txBox="1"/>
          <p:nvPr/>
        </p:nvSpPr>
        <p:spPr>
          <a:xfrm>
            <a:off x="1591733" y="1617133"/>
            <a:ext cx="7376776" cy="2308324"/>
          </a:xfrm>
          <a:prstGeom prst="rect">
            <a:avLst/>
          </a:prstGeom>
          <a:noFill/>
        </p:spPr>
        <p:txBody>
          <a:bodyPr wrap="square" rtlCol="0">
            <a:spAutoFit/>
          </a:bodyPr>
          <a:lstStyle/>
          <a:p>
            <a:pPr lvl="1"/>
            <a:endParaRPr lang="en-US" dirty="0"/>
          </a:p>
          <a:p>
            <a:r>
              <a:rPr lang="en-US" dirty="0"/>
              <a:t>JQ, essentially JAVASCRIPT upgraded: DO MORE; SAY LESS</a:t>
            </a:r>
          </a:p>
          <a:p>
            <a:pPr marL="800100" lvl="1" indent="-342900">
              <a:buFont typeface="+mj-lt"/>
              <a:buAutoNum type="arabicPeriod"/>
            </a:pPr>
            <a:r>
              <a:rPr lang="en-US" dirty="0"/>
              <a:t>Selectors &amp; Syntax</a:t>
            </a:r>
          </a:p>
          <a:p>
            <a:pPr marL="800100" lvl="1" indent="-342900">
              <a:buFont typeface="+mj-lt"/>
              <a:buAutoNum type="arabicPeriod"/>
            </a:pPr>
            <a:r>
              <a:rPr lang="en-US" dirty="0"/>
              <a:t>Organization of codes</a:t>
            </a:r>
          </a:p>
          <a:p>
            <a:pPr marL="800100" lvl="1" indent="-342900">
              <a:buFont typeface="+mj-lt"/>
              <a:buAutoNum type="arabicPeriod"/>
            </a:pPr>
            <a:r>
              <a:rPr lang="en-US" dirty="0"/>
              <a:t>Mixins</a:t>
            </a:r>
          </a:p>
          <a:p>
            <a:pPr marL="800100" lvl="1" indent="-342900">
              <a:buFont typeface="+mj-lt"/>
              <a:buAutoNum type="arabicPeriod"/>
            </a:pPr>
            <a:r>
              <a:rPr lang="en-US" dirty="0"/>
              <a:t>Functions</a:t>
            </a:r>
          </a:p>
          <a:p>
            <a:pPr marL="800100" lvl="1" indent="-342900">
              <a:buFont typeface="+mj-lt"/>
              <a:buAutoNum type="arabicPeriod"/>
            </a:pPr>
            <a:r>
              <a:rPr lang="en-US" dirty="0"/>
              <a:t>Responsiveness</a:t>
            </a:r>
          </a:p>
          <a:p>
            <a:endParaRPr lang="en-US" dirty="0"/>
          </a:p>
        </p:txBody>
      </p:sp>
    </p:spTree>
    <p:extLst>
      <p:ext uri="{BB962C8B-B14F-4D97-AF65-F5344CB8AC3E}">
        <p14:creationId xmlns:p14="http://schemas.microsoft.com/office/powerpoint/2010/main" val="3794909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1NF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BA76041C-16CD-4796-B008-BF8F1C814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38" y="0"/>
            <a:ext cx="11337324" cy="6858000"/>
          </a:xfrm>
          <a:prstGeom prst="rect">
            <a:avLst/>
          </a:prstGeom>
        </p:spPr>
      </p:pic>
    </p:spTree>
    <p:extLst>
      <p:ext uri="{BB962C8B-B14F-4D97-AF65-F5344CB8AC3E}">
        <p14:creationId xmlns:p14="http://schemas.microsoft.com/office/powerpoint/2010/main" val="2777678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2NF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6" name="Picture 5">
            <a:extLst>
              <a:ext uri="{FF2B5EF4-FFF2-40B4-BE49-F238E27FC236}">
                <a16:creationId xmlns:a16="http://schemas.microsoft.com/office/drawing/2014/main" id="{C0D4A4F2-9EAB-46DB-9632-691ED746A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343" y="592666"/>
            <a:ext cx="10173045" cy="6858000"/>
          </a:xfrm>
          <a:prstGeom prst="rect">
            <a:avLst/>
          </a:prstGeom>
        </p:spPr>
      </p:pic>
    </p:spTree>
    <p:extLst>
      <p:ext uri="{BB962C8B-B14F-4D97-AF65-F5344CB8AC3E}">
        <p14:creationId xmlns:p14="http://schemas.microsoft.com/office/powerpoint/2010/main" val="1797704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2NF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58739B93-3672-4215-AC01-89C91D9C4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77" y="0"/>
            <a:ext cx="11437645" cy="6858000"/>
          </a:xfrm>
          <a:prstGeom prst="rect">
            <a:avLst/>
          </a:prstGeom>
        </p:spPr>
      </p:pic>
    </p:spTree>
    <p:extLst>
      <p:ext uri="{BB962C8B-B14F-4D97-AF65-F5344CB8AC3E}">
        <p14:creationId xmlns:p14="http://schemas.microsoft.com/office/powerpoint/2010/main" val="1331195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3NF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8E1DC8DC-3EAF-4D7B-8CD8-BE96CEBFD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8467"/>
            <a:ext cx="9326609" cy="6858000"/>
          </a:xfrm>
          <a:prstGeom prst="rect">
            <a:avLst/>
          </a:prstGeom>
        </p:spPr>
      </p:pic>
    </p:spTree>
    <p:extLst>
      <p:ext uri="{BB962C8B-B14F-4D97-AF65-F5344CB8AC3E}">
        <p14:creationId xmlns:p14="http://schemas.microsoft.com/office/powerpoint/2010/main" val="131697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4NF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F4D8FC67-0685-433D-B76A-B76FE7E27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585" y="474133"/>
            <a:ext cx="9074150" cy="6858000"/>
          </a:xfrm>
          <a:prstGeom prst="rect">
            <a:avLst/>
          </a:prstGeom>
        </p:spPr>
      </p:pic>
    </p:spTree>
    <p:extLst>
      <p:ext uri="{BB962C8B-B14F-4D97-AF65-F5344CB8AC3E}">
        <p14:creationId xmlns:p14="http://schemas.microsoft.com/office/powerpoint/2010/main" val="1687065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BCF7-503A-427C-8542-052944CD1315}"/>
              </a:ext>
            </a:extLst>
          </p:cNvPr>
          <p:cNvSpPr>
            <a:spLocks noGrp="1"/>
          </p:cNvSpPr>
          <p:nvPr>
            <p:ph type="title"/>
          </p:nvPr>
        </p:nvSpPr>
        <p:spPr/>
        <p:txBody>
          <a:bodyPr/>
          <a:lstStyle/>
          <a:p>
            <a:r>
              <a:rPr lang="en-US" dirty="0"/>
              <a:t>5NF</a:t>
            </a:r>
          </a:p>
        </p:txBody>
      </p:sp>
      <p:sp>
        <p:nvSpPr>
          <p:cNvPr id="4" name="TextBox 3">
            <a:extLst>
              <a:ext uri="{FF2B5EF4-FFF2-40B4-BE49-F238E27FC236}">
                <a16:creationId xmlns:a16="http://schemas.microsoft.com/office/drawing/2014/main" id="{E05096E4-233C-4CEF-9CC4-53516ACBD9C0}"/>
              </a:ext>
            </a:extLst>
          </p:cNvPr>
          <p:cNvSpPr txBox="1"/>
          <p:nvPr/>
        </p:nvSpPr>
        <p:spPr>
          <a:xfrm>
            <a:off x="3048000" y="3235867"/>
            <a:ext cx="6096000"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BA0F1188-DECE-4181-96A4-B18F07BE4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516" y="0"/>
            <a:ext cx="9715500" cy="6858000"/>
          </a:xfrm>
          <a:prstGeom prst="rect">
            <a:avLst/>
          </a:prstGeom>
        </p:spPr>
      </p:pic>
    </p:spTree>
    <p:extLst>
      <p:ext uri="{BB962C8B-B14F-4D97-AF65-F5344CB8AC3E}">
        <p14:creationId xmlns:p14="http://schemas.microsoft.com/office/powerpoint/2010/main" val="676727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SQL	</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Database </a:t>
            </a:r>
            <a:r>
              <a:rPr lang="en-US" b="1" dirty="0"/>
              <a:t>Management</a:t>
            </a:r>
            <a:r>
              <a:rPr lang="en-US" dirty="0"/>
              <a:t> System</a:t>
            </a:r>
          </a:p>
        </p:txBody>
      </p:sp>
    </p:spTree>
    <p:extLst>
      <p:ext uri="{BB962C8B-B14F-4D97-AF65-F5344CB8AC3E}">
        <p14:creationId xmlns:p14="http://schemas.microsoft.com/office/powerpoint/2010/main" val="3801767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0DC97-405C-44B8-ABEF-10CEA5CD7BC6}"/>
              </a:ext>
            </a:extLst>
          </p:cNvPr>
          <p:cNvSpPr>
            <a:spLocks noGrp="1"/>
          </p:cNvSpPr>
          <p:nvPr>
            <p:ph type="title"/>
          </p:nvPr>
        </p:nvSpPr>
        <p:spPr/>
        <p:txBody>
          <a:bodyPr/>
          <a:lstStyle/>
          <a:p>
            <a:r>
              <a:rPr lang="en-US" altLang="zh-CN" dirty="0"/>
              <a:t>SQL Syntax</a:t>
            </a:r>
            <a:endParaRPr lang="en-US" dirty="0"/>
          </a:p>
        </p:txBody>
      </p:sp>
      <p:sp>
        <p:nvSpPr>
          <p:cNvPr id="3" name="Content Placeholder 2">
            <a:extLst>
              <a:ext uri="{FF2B5EF4-FFF2-40B4-BE49-F238E27FC236}">
                <a16:creationId xmlns:a16="http://schemas.microsoft.com/office/drawing/2014/main" id="{F8F7B108-B627-4270-8F17-BF69ABB0A38C}"/>
              </a:ext>
            </a:extLst>
          </p:cNvPr>
          <p:cNvSpPr>
            <a:spLocks noGrp="1"/>
          </p:cNvSpPr>
          <p:nvPr>
            <p:ph idx="1"/>
          </p:nvPr>
        </p:nvSpPr>
        <p:spPr/>
        <p:txBody>
          <a:bodyPr>
            <a:normAutofit fontScale="92500" lnSpcReduction="20000"/>
          </a:bodyPr>
          <a:lstStyle/>
          <a:p>
            <a:pPr marL="0" indent="0">
              <a:buNone/>
            </a:pPr>
            <a:r>
              <a:rPr lang="en-US" altLang="zh-CN" dirty="0"/>
              <a:t>Syntax should be self-explanatory (that’s why it’s in English)</a:t>
            </a:r>
          </a:p>
          <a:p>
            <a:endParaRPr lang="en-US" dirty="0"/>
          </a:p>
          <a:p>
            <a:r>
              <a:rPr lang="en-US" sz="1800" b="0" i="0" dirty="0">
                <a:solidFill>
                  <a:srgbClr val="000000"/>
                </a:solidFill>
                <a:effectLst/>
                <a:latin typeface="Candara" panose="020E0502030303020204" pitchFamily="34" charset="0"/>
              </a:rPr>
              <a:t>SELECT -&gt; determines which columns to include</a:t>
            </a:r>
          </a:p>
          <a:p>
            <a:r>
              <a:rPr lang="en-US" sz="1800" b="0" i="0" dirty="0">
                <a:solidFill>
                  <a:srgbClr val="000000"/>
                </a:solidFill>
                <a:effectLst/>
                <a:latin typeface="Candara" panose="020E0502030303020204" pitchFamily="34" charset="0"/>
              </a:rPr>
              <a:t>FROM -&gt; determines which tables to include</a:t>
            </a:r>
          </a:p>
          <a:p>
            <a:r>
              <a:rPr lang="en-US" sz="1800" b="0" i="0" dirty="0">
                <a:solidFill>
                  <a:srgbClr val="000000"/>
                </a:solidFill>
                <a:effectLst/>
                <a:latin typeface="Candara" panose="020E0502030303020204" pitchFamily="34" charset="0"/>
              </a:rPr>
              <a:t>INSERT -&gt;adds records to a table</a:t>
            </a:r>
          </a:p>
          <a:p>
            <a:r>
              <a:rPr lang="en-US" sz="1800" b="0" i="0" dirty="0">
                <a:solidFill>
                  <a:srgbClr val="000000"/>
                </a:solidFill>
                <a:effectLst/>
                <a:latin typeface="Candara" panose="020E0502030303020204" pitchFamily="34" charset="0"/>
              </a:rPr>
              <a:t>DELETE -&gt;removes records from a table (</a:t>
            </a:r>
            <a:r>
              <a:rPr lang="en-US" sz="1800" b="0" i="0" dirty="0">
                <a:solidFill>
                  <a:srgbClr val="FF0000"/>
                </a:solidFill>
                <a:effectLst/>
                <a:latin typeface="Candara" panose="020E0502030303020204" pitchFamily="34" charset="0"/>
              </a:rPr>
              <a:t>@Warning@</a:t>
            </a:r>
            <a:r>
              <a:rPr lang="en-US" sz="1800" b="0" i="0" dirty="0">
                <a:solidFill>
                  <a:srgbClr val="000000"/>
                </a:solidFill>
                <a:effectLst/>
                <a:latin typeface="Candara" panose="020E0502030303020204" pitchFamily="34" charset="0"/>
              </a:rPr>
              <a:t>)</a:t>
            </a:r>
          </a:p>
          <a:p>
            <a:r>
              <a:rPr lang="en-US" sz="1800" b="0" i="0" dirty="0">
                <a:solidFill>
                  <a:srgbClr val="000000"/>
                </a:solidFill>
                <a:effectLst/>
                <a:latin typeface="Candara" panose="020E0502030303020204" pitchFamily="34" charset="0"/>
              </a:rPr>
              <a:t>ORDER BY -&gt; sorts the table based off one field or more (you can specify ASC OR DESC)</a:t>
            </a:r>
          </a:p>
          <a:p>
            <a:r>
              <a:rPr lang="en-US" sz="1800" b="0" i="0" dirty="0">
                <a:solidFill>
                  <a:srgbClr val="000000"/>
                </a:solidFill>
                <a:effectLst/>
                <a:latin typeface="Candara" panose="020E0502030303020204" pitchFamily="34" charset="0"/>
              </a:rPr>
              <a:t>HAVING -&gt; filters out unwanted groups</a:t>
            </a:r>
          </a:p>
          <a:p>
            <a:r>
              <a:rPr lang="en-US" sz="1800" b="0" i="0" dirty="0">
                <a:solidFill>
                  <a:srgbClr val="000000"/>
                </a:solidFill>
                <a:effectLst/>
                <a:latin typeface="Candara" panose="020E0502030303020204" pitchFamily="34" charset="0"/>
              </a:rPr>
              <a:t>GROUP BY -&gt; used to organize data into groups based on one or more columns; It is commonly used in conjunction with aggregate functions (such as COUNT, SUM, AVG, MAX, MIN) to perform calculations on each group of data.</a:t>
            </a:r>
            <a:endParaRPr lang="en-US" dirty="0"/>
          </a:p>
        </p:txBody>
      </p:sp>
    </p:spTree>
    <p:extLst>
      <p:ext uri="{BB962C8B-B14F-4D97-AF65-F5344CB8AC3E}">
        <p14:creationId xmlns:p14="http://schemas.microsoft.com/office/powerpoint/2010/main" val="3961445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04C776-517B-460D-8D8A-1242790B4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4166"/>
            <a:ext cx="5528733" cy="1733792"/>
          </a:xfrm>
          <a:prstGeom prst="rect">
            <a:avLst/>
          </a:prstGeom>
        </p:spPr>
      </p:pic>
      <p:pic>
        <p:nvPicPr>
          <p:cNvPr id="5" name="Picture 4">
            <a:extLst>
              <a:ext uri="{FF2B5EF4-FFF2-40B4-BE49-F238E27FC236}">
                <a16:creationId xmlns:a16="http://schemas.microsoft.com/office/drawing/2014/main" id="{F9087A4C-EBBA-4941-9195-16A8DC83D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775" y="94784"/>
            <a:ext cx="6735115" cy="6668431"/>
          </a:xfrm>
          <a:prstGeom prst="rect">
            <a:avLst/>
          </a:prstGeom>
        </p:spPr>
      </p:pic>
      <p:sp>
        <p:nvSpPr>
          <p:cNvPr id="6" name="Rectangle 5">
            <a:extLst>
              <a:ext uri="{FF2B5EF4-FFF2-40B4-BE49-F238E27FC236}">
                <a16:creationId xmlns:a16="http://schemas.microsoft.com/office/drawing/2014/main" id="{E4EDE9AE-F056-4372-83CE-129322708CEF}"/>
              </a:ext>
            </a:extLst>
          </p:cNvPr>
          <p:cNvSpPr/>
          <p:nvPr/>
        </p:nvSpPr>
        <p:spPr>
          <a:xfrm>
            <a:off x="2227204" y="94784"/>
            <a:ext cx="167545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alias</a:t>
            </a:r>
          </a:p>
        </p:txBody>
      </p:sp>
      <p:sp>
        <p:nvSpPr>
          <p:cNvPr id="9" name="TextBox 8">
            <a:extLst>
              <a:ext uri="{FF2B5EF4-FFF2-40B4-BE49-F238E27FC236}">
                <a16:creationId xmlns:a16="http://schemas.microsoft.com/office/drawing/2014/main" id="{B09EE79C-5C72-47B4-857E-87D57F101F0B}"/>
              </a:ext>
            </a:extLst>
          </p:cNvPr>
          <p:cNvSpPr txBox="1"/>
          <p:nvPr/>
        </p:nvSpPr>
        <p:spPr>
          <a:xfrm>
            <a:off x="584200" y="1143000"/>
            <a:ext cx="4199467" cy="2308324"/>
          </a:xfrm>
          <a:prstGeom prst="rect">
            <a:avLst/>
          </a:prstGeom>
          <a:noFill/>
        </p:spPr>
        <p:txBody>
          <a:bodyPr wrap="square" rtlCol="0">
            <a:spAutoFit/>
          </a:bodyPr>
          <a:lstStyle/>
          <a:p>
            <a:r>
              <a:rPr lang="en-US" b="0" i="0" dirty="0">
                <a:solidFill>
                  <a:srgbClr val="000000"/>
                </a:solidFill>
                <a:effectLst/>
                <a:latin typeface="SimSun" panose="02010600030101010101" pitchFamily="2" charset="-122"/>
                <a:ea typeface="SimSun" panose="02010600030101010101" pitchFamily="2" charset="-122"/>
              </a:rPr>
              <a:t>The alias is very good method of improving readability, you can morph any weird column names, and cast your own name </a:t>
            </a:r>
            <a:r>
              <a:rPr lang="en-US" altLang="zh-CN" b="0" i="0" dirty="0">
                <a:solidFill>
                  <a:srgbClr val="000000"/>
                </a:solidFill>
                <a:effectLst/>
                <a:latin typeface="SimSun" panose="02010600030101010101" pitchFamily="2" charset="-122"/>
                <a:ea typeface="SimSun" panose="02010600030101010101" pitchFamily="2" charset="-122"/>
              </a:rPr>
              <a:t>u</a:t>
            </a:r>
            <a:r>
              <a:rPr lang="en-US" b="0" i="0" dirty="0">
                <a:solidFill>
                  <a:srgbClr val="000000"/>
                </a:solidFill>
                <a:effectLst/>
                <a:latin typeface="SimSun" panose="02010600030101010101" pitchFamily="2" charset="-122"/>
                <a:ea typeface="SimSun" panose="02010600030101010101" pitchFamily="2" charset="-122"/>
              </a:rPr>
              <a:t>pon them.</a:t>
            </a:r>
            <a:br>
              <a:rPr lang="en-US" dirty="0"/>
            </a:br>
            <a:br>
              <a:rPr lang="en-US" dirty="0"/>
            </a:br>
            <a:r>
              <a:rPr lang="en-US" b="0" i="0" dirty="0">
                <a:solidFill>
                  <a:srgbClr val="000000"/>
                </a:solidFill>
                <a:effectLst/>
                <a:latin typeface="SimSun" panose="02010600030101010101" pitchFamily="2" charset="-122"/>
                <a:ea typeface="SimSun" panose="02010600030101010101" pitchFamily="2" charset="-122"/>
              </a:rPr>
              <a:t>It is considered good to use the keyword AS... to clear</a:t>
            </a:r>
            <a:r>
              <a:rPr lang="en-US" altLang="zh-CN" b="0" i="0" dirty="0">
                <a:solidFill>
                  <a:srgbClr val="000000"/>
                </a:solidFill>
                <a:effectLst/>
                <a:latin typeface="SimSun" panose="02010600030101010101" pitchFamily="2" charset="-122"/>
                <a:ea typeface="SimSun" panose="02010600030101010101" pitchFamily="2" charset="-122"/>
              </a:rPr>
              <a:t>l</a:t>
            </a:r>
            <a:r>
              <a:rPr lang="en-US" b="0" i="0" dirty="0">
                <a:solidFill>
                  <a:srgbClr val="000000"/>
                </a:solidFill>
                <a:effectLst/>
                <a:latin typeface="SimSun" panose="02010600030101010101" pitchFamily="2" charset="-122"/>
                <a:ea typeface="SimSun" panose="02010600030101010101" pitchFamily="2" charset="-122"/>
              </a:rPr>
              <a:t>y state you are using a Alias.</a:t>
            </a:r>
            <a:endParaRPr lang="en-US" dirty="0"/>
          </a:p>
        </p:txBody>
      </p:sp>
    </p:spTree>
    <p:extLst>
      <p:ext uri="{BB962C8B-B14F-4D97-AF65-F5344CB8AC3E}">
        <p14:creationId xmlns:p14="http://schemas.microsoft.com/office/powerpoint/2010/main" val="29969397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C05CD-03CB-4D1A-A2F3-6F321CB1B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862" y="0"/>
            <a:ext cx="5430008" cy="6134956"/>
          </a:xfrm>
          <a:prstGeom prst="rect">
            <a:avLst/>
          </a:prstGeom>
        </p:spPr>
      </p:pic>
      <p:sp>
        <p:nvSpPr>
          <p:cNvPr id="4" name="TextBox 3">
            <a:extLst>
              <a:ext uri="{FF2B5EF4-FFF2-40B4-BE49-F238E27FC236}">
                <a16:creationId xmlns:a16="http://schemas.microsoft.com/office/drawing/2014/main" id="{9858E1FB-4153-41A8-A4D3-E6832A6FEFC5}"/>
              </a:ext>
            </a:extLst>
          </p:cNvPr>
          <p:cNvSpPr txBox="1"/>
          <p:nvPr/>
        </p:nvSpPr>
        <p:spPr>
          <a:xfrm>
            <a:off x="83528" y="1151466"/>
            <a:ext cx="5623006" cy="1815882"/>
          </a:xfrm>
          <a:prstGeom prst="rect">
            <a:avLst/>
          </a:prstGeom>
          <a:noFill/>
        </p:spPr>
        <p:txBody>
          <a:bodyPr wrap="square" rtlCol="0">
            <a:spAutoFit/>
          </a:bodyPr>
          <a:lstStyle/>
          <a:p>
            <a:r>
              <a:rPr lang="en-US" dirty="0"/>
              <a:t>Add this keyword </a:t>
            </a:r>
            <a:r>
              <a:rPr lang="en-US" sz="4000" dirty="0"/>
              <a:t>distinct</a:t>
            </a:r>
            <a:r>
              <a:rPr lang="en-US" dirty="0"/>
              <a:t> after a column name, to specify that you no longer require any duplicate values in the final results. Only one record will in turn show up</a:t>
            </a:r>
          </a:p>
          <a:p>
            <a:endParaRPr lang="en-US" dirty="0"/>
          </a:p>
        </p:txBody>
      </p:sp>
    </p:spTree>
    <p:extLst>
      <p:ext uri="{BB962C8B-B14F-4D97-AF65-F5344CB8AC3E}">
        <p14:creationId xmlns:p14="http://schemas.microsoft.com/office/powerpoint/2010/main" val="150339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Authors Notes</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Why Web?</a:t>
            </a:r>
          </a:p>
        </p:txBody>
      </p:sp>
    </p:spTree>
    <p:extLst>
      <p:ext uri="{BB962C8B-B14F-4D97-AF65-F5344CB8AC3E}">
        <p14:creationId xmlns:p14="http://schemas.microsoft.com/office/powerpoint/2010/main" val="41061388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18F56-3C34-4C65-B745-34C50A4B6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95" y="1232131"/>
            <a:ext cx="6713541" cy="6858000"/>
          </a:xfrm>
          <a:prstGeom prst="rect">
            <a:avLst/>
          </a:prstGeom>
        </p:spPr>
      </p:pic>
      <p:sp>
        <p:nvSpPr>
          <p:cNvPr id="4" name="Rectangle 3">
            <a:extLst>
              <a:ext uri="{FF2B5EF4-FFF2-40B4-BE49-F238E27FC236}">
                <a16:creationId xmlns:a16="http://schemas.microsoft.com/office/drawing/2014/main" id="{FF99994B-D079-4A11-865E-42E3E16B3A7F}"/>
              </a:ext>
            </a:extLst>
          </p:cNvPr>
          <p:cNvSpPr/>
          <p:nvPr/>
        </p:nvSpPr>
        <p:spPr>
          <a:xfrm>
            <a:off x="227441" y="156402"/>
            <a:ext cx="420179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Sub-queries</a:t>
            </a:r>
          </a:p>
        </p:txBody>
      </p:sp>
      <p:sp>
        <p:nvSpPr>
          <p:cNvPr id="5" name="TextBox 4">
            <a:extLst>
              <a:ext uri="{FF2B5EF4-FFF2-40B4-BE49-F238E27FC236}">
                <a16:creationId xmlns:a16="http://schemas.microsoft.com/office/drawing/2014/main" id="{F72E0548-925B-46D6-B2D5-0915547A923E}"/>
              </a:ext>
            </a:extLst>
          </p:cNvPr>
          <p:cNvSpPr txBox="1"/>
          <p:nvPr/>
        </p:nvSpPr>
        <p:spPr>
          <a:xfrm>
            <a:off x="5528733" y="3149600"/>
            <a:ext cx="4021667" cy="1754326"/>
          </a:xfrm>
          <a:prstGeom prst="rect">
            <a:avLst/>
          </a:prstGeom>
          <a:noFill/>
        </p:spPr>
        <p:txBody>
          <a:bodyPr wrap="square" rtlCol="0">
            <a:spAutoFit/>
          </a:bodyPr>
          <a:lstStyle/>
          <a:p>
            <a:r>
              <a:rPr lang="en-US" b="0" i="0" dirty="0">
                <a:solidFill>
                  <a:srgbClr val="000000"/>
                </a:solidFill>
                <a:effectLst/>
                <a:latin typeface="Candara" panose="020E0502030303020204" pitchFamily="34" charset="0"/>
              </a:rPr>
              <a:t>A subquery can have you work a modified table for all other clauses.</a:t>
            </a:r>
          </a:p>
          <a:p>
            <a:endParaRPr lang="en-US" dirty="0">
              <a:solidFill>
                <a:srgbClr val="000000"/>
              </a:solidFill>
              <a:latin typeface="Candara" panose="020E0502030303020204" pitchFamily="34" charset="0"/>
            </a:endParaRPr>
          </a:p>
          <a:p>
            <a:r>
              <a:rPr lang="en-US" altLang="zh-CN" dirty="0">
                <a:solidFill>
                  <a:srgbClr val="000000"/>
                </a:solidFill>
                <a:latin typeface="Candara" panose="020E0502030303020204" pitchFamily="34" charset="0"/>
              </a:rPr>
              <a:t>Real world example:</a:t>
            </a:r>
            <a:br>
              <a:rPr lang="en-US" altLang="zh-CN" dirty="0">
                <a:solidFill>
                  <a:srgbClr val="000000"/>
                </a:solidFill>
                <a:latin typeface="Candara" panose="020E0502030303020204" pitchFamily="34" charset="0"/>
              </a:rPr>
            </a:br>
            <a:r>
              <a:rPr lang="en-US" altLang="zh-CN" dirty="0">
                <a:solidFill>
                  <a:srgbClr val="000000"/>
                </a:solidFill>
                <a:latin typeface="Candara" panose="020E0502030303020204" pitchFamily="34" charset="0"/>
              </a:rPr>
              <a:t>From all the people who passed the HSK test</a:t>
            </a:r>
            <a:r>
              <a:rPr lang="zh-CN" altLang="en-US" dirty="0">
                <a:solidFill>
                  <a:srgbClr val="000000"/>
                </a:solidFill>
                <a:latin typeface="Candara" panose="020E0502030303020204" pitchFamily="34" charset="0"/>
              </a:rPr>
              <a:t>，</a:t>
            </a:r>
            <a:r>
              <a:rPr lang="en-US" altLang="zh-CN" dirty="0">
                <a:solidFill>
                  <a:srgbClr val="000000"/>
                </a:solidFill>
                <a:latin typeface="Candara" panose="020E0502030303020204" pitchFamily="34" charset="0"/>
              </a:rPr>
              <a:t>who qualifies for the trip?</a:t>
            </a:r>
            <a:endParaRPr lang="en-US" dirty="0">
              <a:solidFill>
                <a:srgbClr val="000000"/>
              </a:solidFill>
              <a:latin typeface="Candara" panose="020E0502030303020204" pitchFamily="34" charset="0"/>
            </a:endParaRPr>
          </a:p>
        </p:txBody>
      </p:sp>
    </p:spTree>
    <p:extLst>
      <p:ext uri="{BB962C8B-B14F-4D97-AF65-F5344CB8AC3E}">
        <p14:creationId xmlns:p14="http://schemas.microsoft.com/office/powerpoint/2010/main" val="41706667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C782B-BB2C-4365-8A08-FB14CD3D2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665" y="1424318"/>
            <a:ext cx="8430802" cy="2857899"/>
          </a:xfrm>
          <a:prstGeom prst="rect">
            <a:avLst/>
          </a:prstGeom>
        </p:spPr>
      </p:pic>
      <p:sp>
        <p:nvSpPr>
          <p:cNvPr id="4" name="Rectangle 3">
            <a:extLst>
              <a:ext uri="{FF2B5EF4-FFF2-40B4-BE49-F238E27FC236}">
                <a16:creationId xmlns:a16="http://schemas.microsoft.com/office/drawing/2014/main" id="{E0CCB5AD-2149-4A71-A8B4-F5D6127F586D}"/>
              </a:ext>
            </a:extLst>
          </p:cNvPr>
          <p:cNvSpPr/>
          <p:nvPr/>
        </p:nvSpPr>
        <p:spPr>
          <a:xfrm>
            <a:off x="2586217" y="187720"/>
            <a:ext cx="386997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Constraints</a:t>
            </a:r>
          </a:p>
        </p:txBody>
      </p:sp>
      <p:sp>
        <p:nvSpPr>
          <p:cNvPr id="5" name="Rectangle 4">
            <a:extLst>
              <a:ext uri="{FF2B5EF4-FFF2-40B4-BE49-F238E27FC236}">
                <a16:creationId xmlns:a16="http://schemas.microsoft.com/office/drawing/2014/main" id="{76449591-72FB-43C8-B6AF-759E458AC51C}"/>
              </a:ext>
            </a:extLst>
          </p:cNvPr>
          <p:cNvSpPr/>
          <p:nvPr/>
        </p:nvSpPr>
        <p:spPr>
          <a:xfrm>
            <a:off x="1030094" y="4762268"/>
            <a:ext cx="991168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PRIMARY KEY // FOREIGN KEY</a:t>
            </a:r>
          </a:p>
        </p:txBody>
      </p:sp>
    </p:spTree>
    <p:extLst>
      <p:ext uri="{BB962C8B-B14F-4D97-AF65-F5344CB8AC3E}">
        <p14:creationId xmlns:p14="http://schemas.microsoft.com/office/powerpoint/2010/main" val="3046907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ctrTitle"/>
          </p:nvPr>
        </p:nvSpPr>
        <p:spPr/>
        <p:txBody>
          <a:bodyPr/>
          <a:lstStyle/>
          <a:p>
            <a:r>
              <a:rPr lang="en-US" dirty="0"/>
              <a:t>DBMS	</a:t>
            </a:r>
          </a:p>
        </p:txBody>
      </p:sp>
      <p:sp>
        <p:nvSpPr>
          <p:cNvPr id="5" name="Subtitle 4">
            <a:extLst>
              <a:ext uri="{FF2B5EF4-FFF2-40B4-BE49-F238E27FC236}">
                <a16:creationId xmlns:a16="http://schemas.microsoft.com/office/drawing/2014/main" id="{E51DAFFE-34AE-4311-8FE8-02CE7F20CBD6}"/>
              </a:ext>
            </a:extLst>
          </p:cNvPr>
          <p:cNvSpPr>
            <a:spLocks noGrp="1"/>
          </p:cNvSpPr>
          <p:nvPr>
            <p:ph type="subTitle" idx="1"/>
          </p:nvPr>
        </p:nvSpPr>
        <p:spPr/>
        <p:txBody>
          <a:bodyPr/>
          <a:lstStyle/>
          <a:p>
            <a:r>
              <a:rPr lang="en-US" dirty="0"/>
              <a:t>Database Management System</a:t>
            </a:r>
          </a:p>
        </p:txBody>
      </p:sp>
    </p:spTree>
    <p:extLst>
      <p:ext uri="{BB962C8B-B14F-4D97-AF65-F5344CB8AC3E}">
        <p14:creationId xmlns:p14="http://schemas.microsoft.com/office/powerpoint/2010/main" val="25679075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A42005-1280-405C-9B25-A60899B36323}"/>
              </a:ext>
            </a:extLst>
          </p:cNvPr>
          <p:cNvSpPr>
            <a:spLocks noGrp="1"/>
          </p:cNvSpPr>
          <p:nvPr>
            <p:ph type="title"/>
          </p:nvPr>
        </p:nvSpPr>
        <p:spPr/>
        <p:txBody>
          <a:bodyPr/>
          <a:lstStyle/>
          <a:p>
            <a:r>
              <a:rPr lang="en-US" dirty="0"/>
              <a:t>MVC System	</a:t>
            </a:r>
          </a:p>
        </p:txBody>
      </p:sp>
      <p:sp>
        <p:nvSpPr>
          <p:cNvPr id="5" name="Subtitle 4">
            <a:extLst>
              <a:ext uri="{FF2B5EF4-FFF2-40B4-BE49-F238E27FC236}">
                <a16:creationId xmlns:a16="http://schemas.microsoft.com/office/drawing/2014/main" id="{E51DAFFE-34AE-4311-8FE8-02CE7F20CBD6}"/>
              </a:ext>
            </a:extLst>
          </p:cNvPr>
          <p:cNvSpPr>
            <a:spLocks noGrp="1"/>
          </p:cNvSpPr>
          <p:nvPr>
            <p:ph type="body" idx="1"/>
          </p:nvPr>
        </p:nvSpPr>
        <p:spPr/>
        <p:txBody>
          <a:bodyPr/>
          <a:lstStyle/>
          <a:p>
            <a:r>
              <a:rPr lang="en-US" dirty="0"/>
              <a:t>Model View Controller System</a:t>
            </a:r>
          </a:p>
        </p:txBody>
      </p:sp>
    </p:spTree>
    <p:extLst>
      <p:ext uri="{BB962C8B-B14F-4D97-AF65-F5344CB8AC3E}">
        <p14:creationId xmlns:p14="http://schemas.microsoft.com/office/powerpoint/2010/main" val="546205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E7134E-5A32-4B13-835F-B6193ADC8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350" y="0"/>
            <a:ext cx="6881300" cy="6858000"/>
          </a:xfrm>
          <a:prstGeom prst="rect">
            <a:avLst/>
          </a:prstGeom>
        </p:spPr>
      </p:pic>
    </p:spTree>
    <p:extLst>
      <p:ext uri="{BB962C8B-B14F-4D97-AF65-F5344CB8AC3E}">
        <p14:creationId xmlns:p14="http://schemas.microsoft.com/office/powerpoint/2010/main" val="1612264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DFF2-47F9-4E42-8AB9-C149C43360EF}"/>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509C0F8C-34D5-404A-859C-39593D7C9C9D}"/>
              </a:ext>
            </a:extLst>
          </p:cNvPr>
          <p:cNvSpPr>
            <a:spLocks noGrp="1"/>
          </p:cNvSpPr>
          <p:nvPr>
            <p:ph idx="1"/>
          </p:nvPr>
        </p:nvSpPr>
        <p:spPr/>
        <p:txBody>
          <a:bodyPr/>
          <a:lstStyle/>
          <a:p>
            <a:r>
              <a:rPr lang="en-US" dirty="0"/>
              <a:t>Interacts directly with the database; for data to be inserted, modified or viewed, the Model must be the middle-man.</a:t>
            </a:r>
          </a:p>
        </p:txBody>
      </p:sp>
    </p:spTree>
    <p:extLst>
      <p:ext uri="{BB962C8B-B14F-4D97-AF65-F5344CB8AC3E}">
        <p14:creationId xmlns:p14="http://schemas.microsoft.com/office/powerpoint/2010/main" val="42082628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18DE-41FD-4D78-B2C7-E89906B9643B}"/>
              </a:ext>
            </a:extLst>
          </p:cNvPr>
          <p:cNvSpPr>
            <a:spLocks noGrp="1"/>
          </p:cNvSpPr>
          <p:nvPr>
            <p:ph type="title"/>
          </p:nvPr>
        </p:nvSpPr>
        <p:spPr/>
        <p:txBody>
          <a:bodyPr/>
          <a:lstStyle/>
          <a:p>
            <a:r>
              <a:rPr lang="en-US" dirty="0"/>
              <a:t>View</a:t>
            </a:r>
          </a:p>
        </p:txBody>
      </p:sp>
      <p:sp>
        <p:nvSpPr>
          <p:cNvPr id="3" name="Content Placeholder 2">
            <a:extLst>
              <a:ext uri="{FF2B5EF4-FFF2-40B4-BE49-F238E27FC236}">
                <a16:creationId xmlns:a16="http://schemas.microsoft.com/office/drawing/2014/main" id="{A3BD3BD5-1087-4376-846A-BDD9F8976EAA}"/>
              </a:ext>
            </a:extLst>
          </p:cNvPr>
          <p:cNvSpPr>
            <a:spLocks noGrp="1"/>
          </p:cNvSpPr>
          <p:nvPr>
            <p:ph idx="1"/>
          </p:nvPr>
        </p:nvSpPr>
        <p:spPr/>
        <p:txBody>
          <a:bodyPr/>
          <a:lstStyle/>
          <a:p>
            <a:r>
              <a:rPr lang="en-US" dirty="0"/>
              <a:t>Takes data and returns HTML Widgets to display them.</a:t>
            </a:r>
          </a:p>
        </p:txBody>
      </p:sp>
    </p:spTree>
    <p:extLst>
      <p:ext uri="{BB962C8B-B14F-4D97-AF65-F5344CB8AC3E}">
        <p14:creationId xmlns:p14="http://schemas.microsoft.com/office/powerpoint/2010/main" val="2511825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18DE-41FD-4D78-B2C7-E89906B9643B}"/>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A3BD3BD5-1087-4376-846A-BDD9F8976EAA}"/>
              </a:ext>
            </a:extLst>
          </p:cNvPr>
          <p:cNvSpPr>
            <a:spLocks noGrp="1"/>
          </p:cNvSpPr>
          <p:nvPr>
            <p:ph idx="1"/>
          </p:nvPr>
        </p:nvSpPr>
        <p:spPr/>
        <p:txBody>
          <a:bodyPr/>
          <a:lstStyle/>
          <a:p>
            <a:r>
              <a:rPr lang="en-US" dirty="0"/>
              <a:t>Passes sanitized form data into the model to be saved to the database after.</a:t>
            </a:r>
          </a:p>
          <a:p>
            <a:r>
              <a:rPr lang="en-US" dirty="0"/>
              <a:t>Require knowledge of the respective database tables structure.</a:t>
            </a:r>
          </a:p>
        </p:txBody>
      </p:sp>
    </p:spTree>
    <p:extLst>
      <p:ext uri="{BB962C8B-B14F-4D97-AF65-F5344CB8AC3E}">
        <p14:creationId xmlns:p14="http://schemas.microsoft.com/office/powerpoint/2010/main" val="37863752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6721</TotalTime>
  <Words>5404</Words>
  <Application>Microsoft Office PowerPoint</Application>
  <PresentationFormat>Widescreen</PresentationFormat>
  <Paragraphs>841</Paragraphs>
  <Slides>97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SimSun</vt:lpstr>
      <vt:lpstr>Arial</vt:lpstr>
      <vt:lpstr>Calibri</vt:lpstr>
      <vt:lpstr>Candara</vt:lpstr>
      <vt:lpstr>Century Gothic</vt:lpstr>
      <vt:lpstr>Consolas</vt:lpstr>
      <vt:lpstr>Wingdings 3</vt:lpstr>
      <vt:lpstr>Ion Boardroom</vt:lpstr>
      <vt:lpstr>Website Mastery: Breaking the Jargon.</vt:lpstr>
      <vt:lpstr>Why web?</vt:lpstr>
      <vt:lpstr>Course Overview </vt:lpstr>
      <vt:lpstr>PowerPoint Presentation</vt:lpstr>
      <vt:lpstr>PowerPoint Presentation</vt:lpstr>
      <vt:lpstr>PowerPoint Presentation</vt:lpstr>
      <vt:lpstr>PowerPoint Presentation</vt:lpstr>
      <vt:lpstr>PowerPoint Presentation</vt:lpstr>
      <vt:lpstr>Authors Notes</vt:lpstr>
      <vt:lpstr>Websites that use JavaScript(frontend) and Php(backend)</vt:lpstr>
      <vt:lpstr>Web increases fame &amp; money, experience, or knowledge.</vt:lpstr>
      <vt:lpstr>PowerPoint Presentation</vt:lpstr>
      <vt:lpstr>PowerPoint Presentation</vt:lpstr>
      <vt:lpstr>PRELUDE</vt:lpstr>
      <vt:lpstr>Requirements</vt:lpstr>
      <vt:lpstr>The Architect Analogy</vt:lpstr>
      <vt:lpstr>Website === House</vt:lpstr>
      <vt:lpstr>The Architect Analogy</vt:lpstr>
      <vt:lpstr>A slightly better website: CSS</vt:lpstr>
      <vt:lpstr>The Architect Analogy</vt:lpstr>
      <vt:lpstr>A better website: JS</vt:lpstr>
      <vt:lpstr>HTML</vt:lpstr>
      <vt:lpstr>Multiverse Analogy</vt:lpstr>
      <vt:lpstr>PowerPoint Presentation</vt:lpstr>
      <vt:lpstr>HTML Boilerplate</vt:lpstr>
      <vt:lpstr>PowerPoint Presentation</vt:lpstr>
      <vt:lpstr>PowerPoint Presentation</vt:lpstr>
      <vt:lpstr>PowerPoint Presentation</vt:lpstr>
      <vt:lpstr>PowerPoint Presentation</vt:lpstr>
      <vt:lpstr>PowerPoint Presentation</vt:lpstr>
      <vt:lpstr>CSS</vt:lpstr>
      <vt:lpstr>PowerPoint Presentation</vt:lpstr>
      <vt:lpstr>PowerPoint Presentation</vt:lpstr>
      <vt:lpstr>PowerPoint Presentation</vt:lpstr>
      <vt:lpstr>PowerPoint Presentation</vt:lpstr>
      <vt:lpstr>SCSS</vt:lpstr>
      <vt:lpstr>PowerPoint Presentation</vt:lpstr>
      <vt:lpstr>PowerPoint Presentation</vt:lpstr>
      <vt:lpstr>PowerPoint Presentation</vt:lpstr>
      <vt:lpstr>JS</vt:lpstr>
      <vt:lpstr>JS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JSON </vt:lpstr>
      <vt:lpstr>PowerPoint Presentation</vt:lpstr>
      <vt:lpstr>PowerPoint Presentation</vt:lpstr>
      <vt:lpstr>PowerPoint Presentation</vt:lpstr>
      <vt:lpstr>XML </vt:lpstr>
      <vt:lpstr>PowerPoint Presentation</vt:lpstr>
      <vt:lpstr>AJAX</vt:lpstr>
      <vt:lpstr>PowerPoint Presentation</vt:lpstr>
      <vt:lpstr>PowerPoint Presentation</vt:lpstr>
      <vt:lpstr>PowerPoint Presentation</vt:lpstr>
      <vt:lpstr>JQ</vt:lpstr>
      <vt:lpstr>Its an upgrade when it needs to be</vt:lpstr>
      <vt:lpstr>PowerPoint Presentation</vt:lpstr>
      <vt:lpstr>PowerPoint Presentation</vt:lpstr>
      <vt:lpstr>PHP</vt:lpstr>
      <vt:lpstr>PowerPoint Presentation</vt:lpstr>
      <vt:lpstr>PowerPoint Presentation</vt:lpstr>
      <vt:lpstr>PowerPoint Presentation</vt:lpstr>
      <vt:lpstr>PowerPoint Presentation</vt:lpstr>
      <vt:lpstr>MySQL Database</vt:lpstr>
      <vt:lpstr>PowerPoint Presentation</vt:lpstr>
      <vt:lpstr>PowerPoint Presentation</vt:lpstr>
      <vt:lpstr>PowerPoint Presentation</vt:lpstr>
      <vt:lpstr>PowerPoint Presentation</vt:lpstr>
      <vt:lpstr>Normal Forms</vt:lpstr>
      <vt:lpstr>1NF</vt:lpstr>
      <vt:lpstr>1NF</vt:lpstr>
      <vt:lpstr>1NF</vt:lpstr>
      <vt:lpstr>2NF</vt:lpstr>
      <vt:lpstr>2NF</vt:lpstr>
      <vt:lpstr>3NF</vt:lpstr>
      <vt:lpstr>4NF</vt:lpstr>
      <vt:lpstr>5NF</vt:lpstr>
      <vt:lpstr>SQL </vt:lpstr>
      <vt:lpstr>SQL Syntax</vt:lpstr>
      <vt:lpstr>PowerPoint Presentation</vt:lpstr>
      <vt:lpstr>PowerPoint Presentation</vt:lpstr>
      <vt:lpstr>PowerPoint Presentation</vt:lpstr>
      <vt:lpstr>PowerPoint Presentation</vt:lpstr>
      <vt:lpstr>DBMS </vt:lpstr>
      <vt:lpstr>MVC System </vt:lpstr>
      <vt:lpstr>PowerPoint Presentation</vt:lpstr>
      <vt:lpstr>Model</vt:lpstr>
      <vt:lpstr>View</vt:lpstr>
      <vt:lpstr>Controller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Mastery</dc:title>
  <dc:creator>Madara TM5198</dc:creator>
  <cp:lastModifiedBy>Madara TM5198</cp:lastModifiedBy>
  <cp:revision>95</cp:revision>
  <dcterms:created xsi:type="dcterms:W3CDTF">2024-11-10T13:49:29Z</dcterms:created>
  <dcterms:modified xsi:type="dcterms:W3CDTF">2024-12-08T17:59:54Z</dcterms:modified>
</cp:coreProperties>
</file>